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Lst>
  <p:notesMasterIdLst>
    <p:notesMasterId r:id="rId9"/>
  </p:notesMasterIdLst>
  <p:sldIdLst>
    <p:sldId id="256" r:id="rId5"/>
    <p:sldId id="2147478777" r:id="rId6"/>
    <p:sldId id="2147478778" r:id="rId7"/>
    <p:sldId id="214747878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id="{9B0F4091-958F-4951-8DB4-4B6F94D9B549}">
          <p14:sldIdLst>
            <p14:sldId id="256"/>
          </p14:sldIdLst>
        </p14:section>
        <p14:section name="Instructions" id="{4E59DA67-E449-419D-96C2-35203B6CF437}">
          <p14:sldIdLst>
            <p14:sldId id="2147478777"/>
            <p14:sldId id="2147478778"/>
          </p14:sldIdLst>
        </p14:section>
        <p14:section name="Example" id="{C21A8E77-823C-4169-8650-EC9E106153A8}">
          <p14:sldIdLst>
            <p14:sldId id="214747878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9708F3-BB93-4599-B3F4-AD1EBF057092}" v="2" dt="2026-02-24T16:12:20.2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4986" autoAdjust="0"/>
    <p:restoredTop sz="94660"/>
  </p:normalViewPr>
  <p:slideViewPr>
    <p:cSldViewPr snapToGrid="0">
      <p:cViewPr varScale="1">
        <p:scale>
          <a:sx n="105" d="100"/>
          <a:sy n="105" d="100"/>
        </p:scale>
        <p:origin x="132"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leriotis, Christopher D CIV USN CNO (USA)" userId="b67f115e-3e91-4262-85a5-180accc0e2e2" providerId="ADAL" clId="{82D59B06-46EA-4E85-98C5-3337794A410A}"/>
    <pc:docChg chg="modMainMaster">
      <pc:chgData name="Kleriotis, Christopher D CIV USN CNO (USA)" userId="b67f115e-3e91-4262-85a5-180accc0e2e2" providerId="ADAL" clId="{82D59B06-46EA-4E85-98C5-3337794A410A}" dt="2026-02-24T16:12:20.297" v="3"/>
      <pc:docMkLst>
        <pc:docMk/>
      </pc:docMkLst>
      <pc:sldMasterChg chg="modSldLayout">
        <pc:chgData name="Kleriotis, Christopher D CIV USN CNO (USA)" userId="b67f115e-3e91-4262-85a5-180accc0e2e2" providerId="ADAL" clId="{82D59B06-46EA-4E85-98C5-3337794A410A}" dt="2026-02-24T16:12:20.297" v="3"/>
        <pc:sldMasterMkLst>
          <pc:docMk/>
          <pc:sldMasterMk cId="3475804907" sldId="2147483666"/>
        </pc:sldMasterMkLst>
        <pc:sldLayoutChg chg="modSp">
          <pc:chgData name="Kleriotis, Christopher D CIV USN CNO (USA)" userId="b67f115e-3e91-4262-85a5-180accc0e2e2" providerId="ADAL" clId="{82D59B06-46EA-4E85-98C5-3337794A410A}" dt="2026-02-24T16:12:20.297" v="3"/>
          <pc:sldLayoutMkLst>
            <pc:docMk/>
            <pc:sldMasterMk cId="3475804907" sldId="2147483666"/>
            <pc:sldLayoutMk cId="3773798683" sldId="2147483668"/>
          </pc:sldLayoutMkLst>
          <pc:spChg chg="mod">
            <ac:chgData name="Kleriotis, Christopher D CIV USN CNO (USA)" userId="b67f115e-3e91-4262-85a5-180accc0e2e2" providerId="ADAL" clId="{82D59B06-46EA-4E85-98C5-3337794A410A}" dt="2026-02-24T16:12:20.297" v="3"/>
            <ac:spMkLst>
              <pc:docMk/>
              <pc:sldMasterMk cId="3475804907" sldId="2147483666"/>
              <pc:sldLayoutMk cId="3773798683" sldId="2147483668"/>
              <ac:spMk id="10" creationId="{00000000-0000-0000-0000-000000000000}"/>
            </ac:spMkLst>
          </pc:spChg>
        </pc:sldLayoutChg>
        <pc:sldLayoutChg chg="delSp modSp mod">
          <pc:chgData name="Kleriotis, Christopher D CIV USN CNO (USA)" userId="b67f115e-3e91-4262-85a5-180accc0e2e2" providerId="ADAL" clId="{82D59B06-46EA-4E85-98C5-3337794A410A}" dt="2026-02-24T16:12:09.834" v="2"/>
          <pc:sldLayoutMkLst>
            <pc:docMk/>
            <pc:sldMasterMk cId="3475804907" sldId="2147483666"/>
            <pc:sldLayoutMk cId="2225462368" sldId="2147483681"/>
          </pc:sldLayoutMkLst>
          <pc:spChg chg="del mod">
            <ac:chgData name="Kleriotis, Christopher D CIV USN CNO (USA)" userId="b67f115e-3e91-4262-85a5-180accc0e2e2" providerId="ADAL" clId="{82D59B06-46EA-4E85-98C5-3337794A410A}" dt="2026-02-24T16:12:09.834" v="2"/>
            <ac:spMkLst>
              <pc:docMk/>
              <pc:sldMasterMk cId="3475804907" sldId="2147483666"/>
              <pc:sldLayoutMk cId="2225462368" sldId="2147483681"/>
              <ac:spMk id="10"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67DD9B-72E7-4809-882F-1D306CFE09C9}" type="datetimeFigureOut">
              <a:rPr lang="en-US" smtClean="0"/>
              <a:t>2/24/2026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5BA11B-EF40-4DB6-A211-558D330E0558}" type="slidenum">
              <a:rPr lang="en-US" smtClean="0"/>
              <a:t>‹#›</a:t>
            </a:fld>
            <a:endParaRPr lang="en-US"/>
          </a:p>
        </p:txBody>
      </p:sp>
    </p:spTree>
    <p:extLst>
      <p:ext uri="{BB962C8B-B14F-4D97-AF65-F5344CB8AC3E}">
        <p14:creationId xmlns:p14="http://schemas.microsoft.com/office/powerpoint/2010/main" val="3644203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10834">
              <a:defRPr/>
            </a:pPr>
            <a:fld id="{B4A55CF2-256D-44FD-9430-5B63A079CF51}" type="slidenum">
              <a:rPr lang="en-US">
                <a:solidFill>
                  <a:prstClr val="black"/>
                </a:solidFill>
                <a:latin typeface="Calibri" panose="020F0502020204030204"/>
              </a:rPr>
              <a:pPr defTabSz="910834">
                <a:defRPr/>
              </a:pPr>
              <a:t>1</a:t>
            </a:fld>
            <a:endParaRPr lang="en-US">
              <a:solidFill>
                <a:prstClr val="black"/>
              </a:solidFill>
              <a:latin typeface="Calibri" panose="020F0502020204030204"/>
            </a:endParaRPr>
          </a:p>
        </p:txBody>
      </p:sp>
    </p:spTree>
    <p:extLst>
      <p:ext uri="{BB962C8B-B14F-4D97-AF65-F5344CB8AC3E}">
        <p14:creationId xmlns:p14="http://schemas.microsoft.com/office/powerpoint/2010/main" val="188095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26CAD-BB40-3AA2-6E30-31935FE690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26A778-350F-FEC5-FD2E-8F174CF117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2A999C-594A-1B2E-1963-51BE4E55053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09D64CA-3654-3511-4752-8FE70574F960}"/>
              </a:ext>
            </a:extLst>
          </p:cNvPr>
          <p:cNvSpPr>
            <a:spLocks noGrp="1"/>
          </p:cNvSpPr>
          <p:nvPr>
            <p:ph type="sldNum" sz="quarter" idx="5"/>
          </p:nvPr>
        </p:nvSpPr>
        <p:spPr/>
        <p:txBody>
          <a:bodyPr/>
          <a:lstStyle/>
          <a:p>
            <a:pPr defTabSz="879319">
              <a:defRPr/>
            </a:pPr>
            <a:fld id="{58F89241-E6EE-4E7D-B73A-A15B91D7FA6A}" type="slidenum">
              <a:rPr lang="en-US">
                <a:solidFill>
                  <a:prstClr val="black"/>
                </a:solidFill>
                <a:latin typeface="Calibri" panose="020F0502020204030204"/>
              </a:rPr>
              <a:pPr defTabSz="879319">
                <a:defRPr/>
              </a:pPr>
              <a:t>2</a:t>
            </a:fld>
            <a:endParaRPr lang="en-US">
              <a:solidFill>
                <a:prstClr val="black"/>
              </a:solidFill>
              <a:latin typeface="Calibri" panose="020F0502020204030204"/>
            </a:endParaRPr>
          </a:p>
        </p:txBody>
      </p:sp>
    </p:spTree>
    <p:extLst>
      <p:ext uri="{BB962C8B-B14F-4D97-AF65-F5344CB8AC3E}">
        <p14:creationId xmlns:p14="http://schemas.microsoft.com/office/powerpoint/2010/main" val="3392014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10834">
              <a:defRPr/>
            </a:pPr>
            <a:fld id="{B4A55CF2-256D-44FD-9430-5B63A079CF51}" type="slidenum">
              <a:rPr lang="en-US">
                <a:solidFill>
                  <a:prstClr val="black"/>
                </a:solidFill>
                <a:latin typeface="Calibri" panose="020F0502020204030204"/>
              </a:rPr>
              <a:pPr defTabSz="910834">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1087392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FA051-85A1-48C3-861B-F3C98AFB19CF}" type="slidenum">
              <a:rPr lang="en-US" smtClean="0"/>
              <a:t>‹#›</a:t>
            </a:fld>
            <a:endParaRPr lang="en-US"/>
          </a:p>
        </p:txBody>
      </p:sp>
    </p:spTree>
    <p:extLst>
      <p:ext uri="{BB962C8B-B14F-4D97-AF65-F5344CB8AC3E}">
        <p14:creationId xmlns:p14="http://schemas.microsoft.com/office/powerpoint/2010/main" val="2393322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FA051-85A1-48C3-861B-F3C98AFB19CF}" type="slidenum">
              <a:rPr lang="en-US" smtClean="0"/>
              <a:t>‹#›</a:t>
            </a:fld>
            <a:endParaRPr lang="en-US"/>
          </a:p>
        </p:txBody>
      </p:sp>
    </p:spTree>
    <p:extLst>
      <p:ext uri="{BB962C8B-B14F-4D97-AF65-F5344CB8AC3E}">
        <p14:creationId xmlns:p14="http://schemas.microsoft.com/office/powerpoint/2010/main" val="1333870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FA051-85A1-48C3-861B-F3C98AFB19CF}" type="slidenum">
              <a:rPr lang="en-US" smtClean="0"/>
              <a:t>‹#›</a:t>
            </a:fld>
            <a:endParaRPr lang="en-US"/>
          </a:p>
        </p:txBody>
      </p:sp>
    </p:spTree>
    <p:extLst>
      <p:ext uri="{BB962C8B-B14F-4D97-AF65-F5344CB8AC3E}">
        <p14:creationId xmlns:p14="http://schemas.microsoft.com/office/powerpoint/2010/main" val="2471199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extLst>
      <p:ext uri="{BB962C8B-B14F-4D97-AF65-F5344CB8AC3E}">
        <p14:creationId xmlns:p14="http://schemas.microsoft.com/office/powerpoint/2010/main" val="34645349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tandard page">
    <p:spTree>
      <p:nvGrpSpPr>
        <p:cNvPr id="1" name=""/>
        <p:cNvGrpSpPr/>
        <p:nvPr/>
      </p:nvGrpSpPr>
      <p:grpSpPr>
        <a:xfrm>
          <a:off x="0" y="0"/>
          <a:ext cx="0" cy="0"/>
          <a:chOff x="0" y="0"/>
          <a:chExt cx="0" cy="0"/>
        </a:xfrm>
      </p:grpSpPr>
      <p:sp>
        <p:nvSpPr>
          <p:cNvPr id="2" name="Title 1"/>
          <p:cNvSpPr>
            <a:spLocks noGrp="1"/>
          </p:cNvSpPr>
          <p:nvPr>
            <p:ph type="title"/>
          </p:nvPr>
        </p:nvSpPr>
        <p:spPr>
          <a:xfrm>
            <a:off x="365760" y="200025"/>
            <a:ext cx="11460480" cy="640080"/>
          </a:xfrm>
        </p:spPr>
        <p:txBody>
          <a:bodyPr tIns="0"/>
          <a:lstStyle>
            <a:lvl1pPr>
              <a:lnSpc>
                <a:spcPct val="100000"/>
              </a:lnSpc>
              <a:defRPr sz="2200">
                <a:latin typeface="+mj-lt"/>
                <a:cs typeface="Calibri" panose="020F0502020204030204" pitchFamily="34" charset="0"/>
              </a:defRPr>
            </a:lvl1pPr>
          </a:lstStyle>
          <a:p>
            <a:r>
              <a:rPr lang="en-US"/>
              <a:t>Click to edit Master title style</a:t>
            </a:r>
          </a:p>
        </p:txBody>
      </p:sp>
      <p:sp>
        <p:nvSpPr>
          <p:cNvPr id="5" name="Text Placeholder 4"/>
          <p:cNvSpPr>
            <a:spLocks noGrp="1"/>
          </p:cNvSpPr>
          <p:nvPr>
            <p:ph type="body" sz="quarter" idx="10" hasCustomPrompt="1"/>
          </p:nvPr>
        </p:nvSpPr>
        <p:spPr>
          <a:xfrm>
            <a:off x="6949440" y="0"/>
            <a:ext cx="4876800" cy="182880"/>
          </a:xfrm>
          <a:prstGeom prst="rect">
            <a:avLst/>
          </a:prstGeom>
        </p:spPr>
        <p:txBody>
          <a:bodyPr lIns="0" tIns="0" rIns="0" bIns="0" anchor="ctr" anchorCtr="0"/>
          <a:lstStyle>
            <a:lvl1pPr algn="r">
              <a:buNone/>
              <a:defRPr sz="800">
                <a:latin typeface="+mj-lt"/>
                <a:cs typeface="Calibri" panose="020F0502020204030204" pitchFamily="34" charset="0"/>
              </a:defRPr>
            </a:lvl1pPr>
            <a:lvl2pPr algn="r">
              <a:buNone/>
              <a:defRPr sz="800"/>
            </a:lvl2pPr>
            <a:lvl3pPr algn="r">
              <a:buNone/>
              <a:defRPr sz="800"/>
            </a:lvl3pPr>
            <a:lvl4pPr algn="r">
              <a:buNone/>
              <a:defRPr sz="800"/>
            </a:lvl4pPr>
            <a:lvl5pPr algn="r">
              <a:buNone/>
              <a:defRPr sz="800"/>
            </a:lvl5pPr>
          </a:lstStyle>
          <a:p>
            <a:pPr lvl="0"/>
            <a:r>
              <a:rPr lang="en-US"/>
              <a:t>Tracker</a:t>
            </a:r>
          </a:p>
        </p:txBody>
      </p:sp>
      <p:sp>
        <p:nvSpPr>
          <p:cNvPr id="6" name="Text Placeholder 8"/>
          <p:cNvSpPr>
            <a:spLocks noGrp="1"/>
          </p:cNvSpPr>
          <p:nvPr>
            <p:ph type="body" sz="quarter" idx="12" hasCustomPrompt="1"/>
          </p:nvPr>
        </p:nvSpPr>
        <p:spPr>
          <a:xfrm>
            <a:off x="365760" y="6108311"/>
            <a:ext cx="11460480" cy="203133"/>
          </a:xfrm>
          <a:prstGeom prst="rect">
            <a:avLst/>
          </a:prstGeom>
        </p:spPr>
        <p:txBody>
          <a:bodyPr anchor="b">
            <a:spAutoFit/>
          </a:bodyPr>
          <a:lstStyle>
            <a:lvl1pPr marL="457200" indent="-457200">
              <a:buNone/>
              <a:defRPr sz="800" baseline="0">
                <a:latin typeface="+mj-lt"/>
                <a:cs typeface="Calibri" panose="020F0502020204030204" pitchFamily="34" charset="0"/>
              </a:defRPr>
            </a:lvl1pPr>
            <a:lvl2pPr>
              <a:buNone/>
              <a:defRPr/>
            </a:lvl2pPr>
            <a:lvl3pPr>
              <a:buNone/>
              <a:defRPr/>
            </a:lvl3pPr>
            <a:lvl4pPr>
              <a:buNone/>
              <a:defRPr/>
            </a:lvl4pPr>
            <a:lvl5pPr>
              <a:buNone/>
              <a:defRPr/>
            </a:lvl5pPr>
          </a:lstStyle>
          <a:p>
            <a:pPr lvl="0"/>
            <a:r>
              <a:rPr lang="en-US"/>
              <a:t>Source/Notes:</a:t>
            </a:r>
          </a:p>
        </p:txBody>
      </p:sp>
    </p:spTree>
    <p:extLst>
      <p:ext uri="{BB962C8B-B14F-4D97-AF65-F5344CB8AC3E}">
        <p14:creationId xmlns:p14="http://schemas.microsoft.com/office/powerpoint/2010/main" val="427482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2489"/>
            <a:ext cx="12189665" cy="6391656"/>
          </a:xfrm>
          <a:prstGeom prst="rect">
            <a:avLst/>
          </a:prstGeom>
          <a:ln>
            <a:noFill/>
          </a:ln>
        </p:spPr>
      </p:pic>
      <p:sp>
        <p:nvSpPr>
          <p:cNvPr id="2" name="Rectangle 1"/>
          <p:cNvSpPr/>
          <p:nvPr userDrawn="1"/>
        </p:nvSpPr>
        <p:spPr bwMode="auto">
          <a:xfrm>
            <a:off x="-11397" y="-17121"/>
            <a:ext cx="12201060" cy="6420920"/>
          </a:xfrm>
          <a:prstGeom prst="rect">
            <a:avLst/>
          </a:prstGeom>
          <a:solidFill>
            <a:srgbClr val="FFFFFF">
              <a:alpha val="85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sng"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1189135323"/>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NPIER)">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BDD4289-46F5-27EE-9D35-D130F9E0DD7E}"/>
              </a:ext>
            </a:extLst>
          </p:cNvPr>
          <p:cNvSpPr/>
          <p:nvPr userDrawn="1"/>
        </p:nvSpPr>
        <p:spPr>
          <a:xfrm>
            <a:off x="0" y="1283"/>
            <a:ext cx="12192000" cy="672662"/>
          </a:xfrm>
          <a:prstGeom prst="rect">
            <a:avLst/>
          </a:prstGeom>
          <a:gradFill>
            <a:gsLst>
              <a:gs pos="16000">
                <a:sysClr val="window" lastClr="FFFFFF"/>
              </a:gs>
              <a:gs pos="52000">
                <a:srgbClr val="156082">
                  <a:lumMod val="45000"/>
                  <a:lumOff val="55000"/>
                </a:srgbClr>
              </a:gs>
              <a:gs pos="100000">
                <a:srgbClr val="004A80"/>
              </a:gs>
            </a:gsLst>
            <a:lin ang="0" scaled="0"/>
          </a:gra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2" name="Title 1"/>
          <p:cNvSpPr>
            <a:spLocks noGrp="1"/>
          </p:cNvSpPr>
          <p:nvPr>
            <p:ph type="title"/>
          </p:nvPr>
        </p:nvSpPr>
        <p:spPr>
          <a:xfrm>
            <a:off x="1070264" y="1284"/>
            <a:ext cx="11121736" cy="672662"/>
          </a:xfrm>
        </p:spPr>
        <p:txBody>
          <a:bodyPr>
            <a:normAutofit/>
          </a:bodyPr>
          <a:lstStyle>
            <a:lvl1pPr>
              <a:defRPr sz="2800" b="1">
                <a:latin typeface="Cambria" panose="02040503050406030204" pitchFamily="18" charset="0"/>
                <a:ea typeface="Cambria" panose="02040503050406030204" pitchFamily="18" charset="0"/>
              </a:defRPr>
            </a:lvl1pPr>
          </a:lstStyle>
          <a:p>
            <a:r>
              <a:rPr lang="en-US"/>
              <a:t>Click to edit Master title style</a:t>
            </a:r>
          </a:p>
        </p:txBody>
      </p:sp>
      <p:sp>
        <p:nvSpPr>
          <p:cNvPr id="11" name="Rectangle 10"/>
          <p:cNvSpPr/>
          <p:nvPr userDrawn="1"/>
        </p:nvSpPr>
        <p:spPr bwMode="auto">
          <a:xfrm>
            <a:off x="864861" y="6406130"/>
            <a:ext cx="11338560" cy="26988"/>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a:spcBef>
                <a:spcPct val="0"/>
              </a:spcBef>
              <a:defRPr/>
            </a:pPr>
            <a:endParaRPr lang="en-US" sz="1800" u="sng"/>
          </a:p>
        </p:txBody>
      </p:sp>
      <p:sp>
        <p:nvSpPr>
          <p:cNvPr id="22" name="Slide Number Placeholder 5"/>
          <p:cNvSpPr>
            <a:spLocks noGrp="1"/>
          </p:cNvSpPr>
          <p:nvPr>
            <p:ph type="sldNum" sz="quarter" idx="4"/>
          </p:nvPr>
        </p:nvSpPr>
        <p:spPr>
          <a:xfrm>
            <a:off x="3547210" y="639410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5FA051-85A1-48C3-861B-F3C98AFB19CF}" type="slidenum">
              <a:rPr lang="en-US" smtClean="0"/>
              <a:t>‹#›</a:t>
            </a:fld>
            <a:endParaRPr lang="en-US"/>
          </a:p>
        </p:txBody>
      </p:sp>
      <p:pic>
        <p:nvPicPr>
          <p:cNvPr id="3" name="Picture 2">
            <a:extLst>
              <a:ext uri="{FF2B5EF4-FFF2-40B4-BE49-F238E27FC236}">
                <a16:creationId xmlns:a16="http://schemas.microsoft.com/office/drawing/2014/main" id="{CDBA5BEA-3AC6-8945-E2BF-6D1CAEB54BD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78136" y="55259"/>
            <a:ext cx="713992" cy="618686"/>
          </a:xfrm>
          <a:prstGeom prst="rect">
            <a:avLst/>
          </a:prstGeom>
        </p:spPr>
      </p:pic>
    </p:spTree>
    <p:extLst>
      <p:ext uri="{BB962C8B-B14F-4D97-AF65-F5344CB8AC3E}">
        <p14:creationId xmlns:p14="http://schemas.microsoft.com/office/powerpoint/2010/main" val="2225462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0" y="1283"/>
            <a:ext cx="12192000" cy="672662"/>
          </a:xfrm>
          <a:prstGeom prst="rect">
            <a:avLst/>
          </a:prstGeom>
          <a:gradFill>
            <a:gsLst>
              <a:gs pos="16000">
                <a:schemeClr val="bg1"/>
              </a:gs>
              <a:gs pos="52000">
                <a:schemeClr val="accent1">
                  <a:lumMod val="45000"/>
                  <a:lumOff val="55000"/>
                </a:schemeClr>
              </a:gs>
              <a:gs pos="100000">
                <a:srgbClr val="004A8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70264" y="1284"/>
            <a:ext cx="11121736" cy="672662"/>
          </a:xfrm>
        </p:spPr>
        <p:txBody>
          <a:bodyPr>
            <a:normAutofit/>
          </a:bodyPr>
          <a:lstStyle>
            <a:lvl1pPr>
              <a:defRPr sz="2800" b="1">
                <a:latin typeface="Cambria" panose="02040503050406030204" pitchFamily="18" charset="0"/>
                <a:ea typeface="Cambria" panose="02040503050406030204" pitchFamily="18" charset="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userDrawn="1"/>
        </p:nvSpPr>
        <p:spPr>
          <a:xfrm>
            <a:off x="0" y="6602453"/>
            <a:ext cx="12203421" cy="246221"/>
          </a:xfrm>
          <a:prstGeom prst="rect">
            <a:avLst/>
          </a:prstGeom>
          <a:noFill/>
        </p:spPr>
        <p:txBody>
          <a:bodyPr wrap="square" rtlCol="0">
            <a:spAutoFit/>
          </a:bodyPr>
          <a:lstStyle/>
          <a:p>
            <a:pPr algn="ctr"/>
            <a:r>
              <a:rPr lang="en-US" sz="1000" dirty="0">
                <a:solidFill>
                  <a:srgbClr val="008000"/>
                </a:solidFill>
              </a:rPr>
              <a:t> </a:t>
            </a:r>
            <a:r>
              <a:rPr lang="en-US" sz="1000">
                <a:solidFill>
                  <a:srgbClr val="008000"/>
                </a:solidFill>
              </a:rPr>
              <a:t>–</a:t>
            </a:r>
            <a:r>
              <a:rPr lang="en-US" sz="1000" baseline="0">
                <a:solidFill>
                  <a:srgbClr val="008000"/>
                </a:solidFill>
              </a:rPr>
              <a:t> </a:t>
            </a:r>
            <a:endParaRPr lang="en-US" sz="1000" dirty="0">
              <a:solidFill>
                <a:srgbClr val="008000"/>
              </a:solidFill>
            </a:endParaRPr>
          </a:p>
        </p:txBody>
      </p:sp>
      <p:sp>
        <p:nvSpPr>
          <p:cNvPr id="11" name="Rectangle 10"/>
          <p:cNvSpPr/>
          <p:nvPr userDrawn="1"/>
        </p:nvSpPr>
        <p:spPr bwMode="auto">
          <a:xfrm>
            <a:off x="864861" y="6406130"/>
            <a:ext cx="11338560" cy="26988"/>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a:spcBef>
                <a:spcPct val="0"/>
              </a:spcBef>
              <a:defRPr/>
            </a:pPr>
            <a:endParaRPr lang="en-US" sz="1800" u="sng"/>
          </a:p>
        </p:txBody>
      </p:sp>
      <p:sp>
        <p:nvSpPr>
          <p:cNvPr id="22" name="Slide Number Placeholder 5"/>
          <p:cNvSpPr>
            <a:spLocks noGrp="1"/>
          </p:cNvSpPr>
          <p:nvPr>
            <p:ph type="sldNum" sz="quarter" idx="4"/>
          </p:nvPr>
        </p:nvSpPr>
        <p:spPr>
          <a:xfrm>
            <a:off x="3547210" y="639410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5FA051-85A1-48C3-861B-F3C98AFB19CF}" type="slidenum">
              <a:rPr lang="en-US" smtClean="0"/>
              <a:t>‹#›</a:t>
            </a:fld>
            <a:endParaRPr lang="en-US"/>
          </a:p>
        </p:txBody>
      </p:sp>
      <p:pic>
        <p:nvPicPr>
          <p:cNvPr id="9" name="Picture 8">
            <a:extLst>
              <a:ext uri="{FF2B5EF4-FFF2-40B4-BE49-F238E27FC236}">
                <a16:creationId xmlns:a16="http://schemas.microsoft.com/office/drawing/2014/main" id="{F233CAF8-9DFA-469F-BFA3-2B96383819D7}"/>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65100" y="98511"/>
            <a:ext cx="740064" cy="478205"/>
          </a:xfrm>
          <a:prstGeom prst="rect">
            <a:avLst/>
          </a:prstGeom>
        </p:spPr>
      </p:pic>
    </p:spTree>
    <p:extLst>
      <p:ext uri="{BB962C8B-B14F-4D97-AF65-F5344CB8AC3E}">
        <p14:creationId xmlns:p14="http://schemas.microsoft.com/office/powerpoint/2010/main" val="3773798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FA051-85A1-48C3-861B-F3C98AFB19CF}" type="slidenum">
              <a:rPr lang="en-US" smtClean="0"/>
              <a:t>‹#›</a:t>
            </a:fld>
            <a:endParaRPr lang="en-US"/>
          </a:p>
        </p:txBody>
      </p:sp>
    </p:spTree>
    <p:extLst>
      <p:ext uri="{BB962C8B-B14F-4D97-AF65-F5344CB8AC3E}">
        <p14:creationId xmlns:p14="http://schemas.microsoft.com/office/powerpoint/2010/main" val="1181870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FA051-85A1-48C3-861B-F3C98AFB19CF}" type="slidenum">
              <a:rPr lang="en-US" smtClean="0"/>
              <a:t>‹#›</a:t>
            </a:fld>
            <a:endParaRPr lang="en-US"/>
          </a:p>
        </p:txBody>
      </p:sp>
    </p:spTree>
    <p:extLst>
      <p:ext uri="{BB962C8B-B14F-4D97-AF65-F5344CB8AC3E}">
        <p14:creationId xmlns:p14="http://schemas.microsoft.com/office/powerpoint/2010/main" val="234934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5FA051-85A1-48C3-861B-F3C98AFB19CF}" type="slidenum">
              <a:rPr lang="en-US" smtClean="0"/>
              <a:t>‹#›</a:t>
            </a:fld>
            <a:endParaRPr lang="en-US"/>
          </a:p>
        </p:txBody>
      </p:sp>
    </p:spTree>
    <p:extLst>
      <p:ext uri="{BB962C8B-B14F-4D97-AF65-F5344CB8AC3E}">
        <p14:creationId xmlns:p14="http://schemas.microsoft.com/office/powerpoint/2010/main" val="646388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5FA051-85A1-48C3-861B-F3C98AFB19CF}" type="slidenum">
              <a:rPr lang="en-US" smtClean="0"/>
              <a:t>‹#›</a:t>
            </a:fld>
            <a:endParaRPr lang="en-US"/>
          </a:p>
        </p:txBody>
      </p:sp>
    </p:spTree>
    <p:extLst>
      <p:ext uri="{BB962C8B-B14F-4D97-AF65-F5344CB8AC3E}">
        <p14:creationId xmlns:p14="http://schemas.microsoft.com/office/powerpoint/2010/main" val="779006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5FA051-85A1-48C3-861B-F3C98AFB19CF}" type="slidenum">
              <a:rPr lang="en-US" smtClean="0"/>
              <a:t>‹#›</a:t>
            </a:fld>
            <a:endParaRPr lang="en-US"/>
          </a:p>
        </p:txBody>
      </p:sp>
    </p:spTree>
    <p:extLst>
      <p:ext uri="{BB962C8B-B14F-4D97-AF65-F5344CB8AC3E}">
        <p14:creationId xmlns:p14="http://schemas.microsoft.com/office/powerpoint/2010/main" val="2640204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FA051-85A1-48C3-861B-F3C98AFB19CF}" type="slidenum">
              <a:rPr lang="en-US" smtClean="0"/>
              <a:t>‹#›</a:t>
            </a:fld>
            <a:endParaRPr lang="en-US"/>
          </a:p>
        </p:txBody>
      </p:sp>
    </p:spTree>
    <p:extLst>
      <p:ext uri="{BB962C8B-B14F-4D97-AF65-F5344CB8AC3E}">
        <p14:creationId xmlns:p14="http://schemas.microsoft.com/office/powerpoint/2010/main" val="483508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FA051-85A1-48C3-861B-F3C98AFB19CF}" type="slidenum">
              <a:rPr lang="en-US" smtClean="0"/>
              <a:t>‹#›</a:t>
            </a:fld>
            <a:endParaRPr lang="en-US"/>
          </a:p>
        </p:txBody>
      </p:sp>
    </p:spTree>
    <p:extLst>
      <p:ext uri="{BB962C8B-B14F-4D97-AF65-F5344CB8AC3E}">
        <p14:creationId xmlns:p14="http://schemas.microsoft.com/office/powerpoint/2010/main" val="775193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5FA051-85A1-48C3-861B-F3C98AFB19CF}" type="slidenum">
              <a:rPr lang="en-US" smtClean="0"/>
              <a:t>‹#›</a:t>
            </a:fld>
            <a:endParaRPr lang="en-US"/>
          </a:p>
        </p:txBody>
      </p:sp>
    </p:spTree>
    <p:extLst>
      <p:ext uri="{BB962C8B-B14F-4D97-AF65-F5344CB8AC3E}">
        <p14:creationId xmlns:p14="http://schemas.microsoft.com/office/powerpoint/2010/main" val="3475804907"/>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5.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notesSlide" Target="../notesSlides/notesSlide3.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slideLayout" Target="../slideLayouts/slideLayout15.xml"/><Relationship Id="rId2" Type="http://schemas.openxmlformats.org/officeDocument/2006/relationships/tags" Target="../tags/tag3.xml"/><Relationship Id="rId16" Type="http://schemas.openxmlformats.org/officeDocument/2006/relationships/tags" Target="../tags/tag17.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5" Type="http://schemas.openxmlformats.org/officeDocument/2006/relationships/tags" Target="../tags/tag6.xml"/><Relationship Id="rId15" Type="http://schemas.openxmlformats.org/officeDocument/2006/relationships/tags" Target="../tags/tag16.xml"/><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Fishbone Diagram Template</a:t>
            </a:r>
          </a:p>
        </p:txBody>
      </p:sp>
      <p:cxnSp>
        <p:nvCxnSpPr>
          <p:cNvPr id="3" name="Straight Arrow Connector 2">
            <a:extLst>
              <a:ext uri="{FF2B5EF4-FFF2-40B4-BE49-F238E27FC236}">
                <a16:creationId xmlns:a16="http://schemas.microsoft.com/office/drawing/2014/main" id="{99CCE8FC-B0F3-240F-AD6F-CC3B01088365}"/>
              </a:ext>
            </a:extLst>
          </p:cNvPr>
          <p:cNvCxnSpPr>
            <a:cxnSpLocks/>
          </p:cNvCxnSpPr>
          <p:nvPr/>
        </p:nvCxnSpPr>
        <p:spPr bwMode="auto">
          <a:xfrm>
            <a:off x="712389" y="3662925"/>
            <a:ext cx="9250343" cy="1"/>
          </a:xfrm>
          <a:prstGeom prst="straightConnector1">
            <a:avLst/>
          </a:prstGeom>
          <a:solidFill>
            <a:schemeClr val="accent1"/>
          </a:solidFill>
          <a:ln w="9525" cap="flat" cmpd="sng" algn="ctr">
            <a:solidFill>
              <a:srgbClr val="000000"/>
            </a:solidFill>
            <a:prstDash val="solid"/>
            <a:round/>
            <a:headEnd type="none" w="med" len="med"/>
            <a:tailEnd type="triangle"/>
          </a:ln>
          <a:effectLst/>
        </p:spPr>
      </p:cxnSp>
      <p:sp>
        <p:nvSpPr>
          <p:cNvPr id="9" name="Rectangle 8">
            <a:extLst>
              <a:ext uri="{FF2B5EF4-FFF2-40B4-BE49-F238E27FC236}">
                <a16:creationId xmlns:a16="http://schemas.microsoft.com/office/drawing/2014/main" id="{FC46DAC2-DD0F-B305-067E-C0D09A233502}"/>
              </a:ext>
            </a:extLst>
          </p:cNvPr>
          <p:cNvSpPr/>
          <p:nvPr/>
        </p:nvSpPr>
        <p:spPr bwMode="auto">
          <a:xfrm>
            <a:off x="10037585" y="3086386"/>
            <a:ext cx="1835888" cy="1100218"/>
          </a:xfrm>
          <a:prstGeom prst="rect">
            <a:avLst/>
          </a:prstGeom>
          <a:solidFill>
            <a:srgbClr val="002060"/>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Arial"/>
              <a:ea typeface="+mn-ea"/>
              <a:cs typeface="Times New Roman"/>
            </a:endParaRPr>
          </a:p>
        </p:txBody>
      </p:sp>
      <p:cxnSp>
        <p:nvCxnSpPr>
          <p:cNvPr id="10" name="Straight Connector 9">
            <a:extLst>
              <a:ext uri="{FF2B5EF4-FFF2-40B4-BE49-F238E27FC236}">
                <a16:creationId xmlns:a16="http://schemas.microsoft.com/office/drawing/2014/main" id="{4614B4AC-0912-9547-E19D-620956E26B3D}"/>
              </a:ext>
            </a:extLst>
          </p:cNvPr>
          <p:cNvCxnSpPr>
            <a:cxnSpLocks/>
          </p:cNvCxnSpPr>
          <p:nvPr/>
        </p:nvCxnSpPr>
        <p:spPr bwMode="auto">
          <a:xfrm flipH="1">
            <a:off x="7096539" y="3662926"/>
            <a:ext cx="1994322" cy="2206260"/>
          </a:xfrm>
          <a:prstGeom prst="line">
            <a:avLst/>
          </a:prstGeom>
          <a:solidFill>
            <a:schemeClr val="accent1"/>
          </a:solidFill>
          <a:ln w="9525" cap="flat" cmpd="sng" algn="ctr">
            <a:solidFill>
              <a:srgbClr val="000000"/>
            </a:solidFill>
            <a:prstDash val="solid"/>
            <a:round/>
            <a:headEnd type="none" w="med" len="med"/>
            <a:tailEnd type="none" w="med" len="med"/>
          </a:ln>
          <a:effectLst/>
        </p:spPr>
      </p:cxnSp>
      <p:cxnSp>
        <p:nvCxnSpPr>
          <p:cNvPr id="21" name="Straight Connector 20">
            <a:extLst>
              <a:ext uri="{FF2B5EF4-FFF2-40B4-BE49-F238E27FC236}">
                <a16:creationId xmlns:a16="http://schemas.microsoft.com/office/drawing/2014/main" id="{19899126-DCFF-0284-4DEA-EF41FF6C7E6D}"/>
              </a:ext>
            </a:extLst>
          </p:cNvPr>
          <p:cNvCxnSpPr>
            <a:cxnSpLocks/>
          </p:cNvCxnSpPr>
          <p:nvPr/>
        </p:nvCxnSpPr>
        <p:spPr bwMode="auto">
          <a:xfrm flipH="1" flipV="1">
            <a:off x="7006856" y="1114482"/>
            <a:ext cx="2084005" cy="2548444"/>
          </a:xfrm>
          <a:prstGeom prst="line">
            <a:avLst/>
          </a:prstGeom>
          <a:solidFill>
            <a:schemeClr val="accent1"/>
          </a:solidFill>
          <a:ln w="9525" cap="flat" cmpd="sng" algn="ctr">
            <a:solidFill>
              <a:srgbClr val="000000"/>
            </a:solidFill>
            <a:prstDash val="solid"/>
            <a:round/>
            <a:headEnd type="none" w="med" len="med"/>
            <a:tailEnd type="none" w="med" len="med"/>
          </a:ln>
          <a:effectLst/>
        </p:spPr>
      </p:cxnSp>
      <p:cxnSp>
        <p:nvCxnSpPr>
          <p:cNvPr id="22" name="Straight Connector 21">
            <a:extLst>
              <a:ext uri="{FF2B5EF4-FFF2-40B4-BE49-F238E27FC236}">
                <a16:creationId xmlns:a16="http://schemas.microsoft.com/office/drawing/2014/main" id="{A5D48C44-8B0B-6F41-B401-CC066DD47370}"/>
              </a:ext>
            </a:extLst>
          </p:cNvPr>
          <p:cNvCxnSpPr>
            <a:cxnSpLocks/>
          </p:cNvCxnSpPr>
          <p:nvPr/>
        </p:nvCxnSpPr>
        <p:spPr bwMode="auto">
          <a:xfrm flipH="1">
            <a:off x="4018682" y="3662926"/>
            <a:ext cx="2197842" cy="2191437"/>
          </a:xfrm>
          <a:prstGeom prst="line">
            <a:avLst/>
          </a:prstGeom>
          <a:solidFill>
            <a:schemeClr val="accent1"/>
          </a:solidFill>
          <a:ln w="9525" cap="flat" cmpd="sng" algn="ctr">
            <a:solidFill>
              <a:srgbClr val="000000"/>
            </a:solidFill>
            <a:prstDash val="solid"/>
            <a:round/>
            <a:headEnd type="none" w="med" len="med"/>
            <a:tailEnd type="none" w="med" len="med"/>
          </a:ln>
          <a:effectLst/>
        </p:spPr>
      </p:cxnSp>
      <p:cxnSp>
        <p:nvCxnSpPr>
          <p:cNvPr id="23" name="Straight Connector 22">
            <a:extLst>
              <a:ext uri="{FF2B5EF4-FFF2-40B4-BE49-F238E27FC236}">
                <a16:creationId xmlns:a16="http://schemas.microsoft.com/office/drawing/2014/main" id="{FA7AF951-D877-28B6-126B-4471ECCDFF88}"/>
              </a:ext>
            </a:extLst>
          </p:cNvPr>
          <p:cNvCxnSpPr>
            <a:cxnSpLocks/>
          </p:cNvCxnSpPr>
          <p:nvPr/>
        </p:nvCxnSpPr>
        <p:spPr bwMode="auto">
          <a:xfrm flipH="1" flipV="1">
            <a:off x="4093535" y="1114482"/>
            <a:ext cx="2122990" cy="2548445"/>
          </a:xfrm>
          <a:prstGeom prst="line">
            <a:avLst/>
          </a:prstGeom>
          <a:solidFill>
            <a:schemeClr val="accent1"/>
          </a:solidFill>
          <a:ln w="9525" cap="flat" cmpd="sng" algn="ctr">
            <a:solidFill>
              <a:srgbClr val="000000"/>
            </a:solidFill>
            <a:prstDash val="solid"/>
            <a:round/>
            <a:headEnd type="none" w="med" len="med"/>
            <a:tailEnd type="none" w="med" len="med"/>
          </a:ln>
          <a:effectLst/>
        </p:spPr>
      </p:cxnSp>
      <p:cxnSp>
        <p:nvCxnSpPr>
          <p:cNvPr id="24" name="Straight Connector 23">
            <a:extLst>
              <a:ext uri="{FF2B5EF4-FFF2-40B4-BE49-F238E27FC236}">
                <a16:creationId xmlns:a16="http://schemas.microsoft.com/office/drawing/2014/main" id="{B4D642C0-33A2-EC42-4897-98648C98C4A5}"/>
              </a:ext>
            </a:extLst>
          </p:cNvPr>
          <p:cNvCxnSpPr>
            <a:cxnSpLocks/>
          </p:cNvCxnSpPr>
          <p:nvPr/>
        </p:nvCxnSpPr>
        <p:spPr bwMode="auto">
          <a:xfrm flipH="1">
            <a:off x="1287921" y="3662926"/>
            <a:ext cx="2250972" cy="2163728"/>
          </a:xfrm>
          <a:prstGeom prst="line">
            <a:avLst/>
          </a:prstGeom>
          <a:solidFill>
            <a:schemeClr val="accent1"/>
          </a:solidFill>
          <a:ln w="9525" cap="flat" cmpd="sng" algn="ctr">
            <a:solidFill>
              <a:srgbClr val="000000"/>
            </a:solidFill>
            <a:prstDash val="solid"/>
            <a:round/>
            <a:headEnd type="none" w="med" len="med"/>
            <a:tailEnd type="none" w="med" len="med"/>
          </a:ln>
          <a:effectLst/>
        </p:spPr>
      </p:cxnSp>
      <p:sp>
        <p:nvSpPr>
          <p:cNvPr id="25" name="TextBox 24">
            <a:extLst>
              <a:ext uri="{FF2B5EF4-FFF2-40B4-BE49-F238E27FC236}">
                <a16:creationId xmlns:a16="http://schemas.microsoft.com/office/drawing/2014/main" id="{282BD392-9E84-0888-179D-DD415C4FB4B4}"/>
              </a:ext>
            </a:extLst>
          </p:cNvPr>
          <p:cNvSpPr txBox="1"/>
          <p:nvPr/>
        </p:nvSpPr>
        <p:spPr>
          <a:xfrm>
            <a:off x="2235507" y="765582"/>
            <a:ext cx="2796363" cy="307777"/>
          </a:xfrm>
          <a:prstGeom prst="rect">
            <a:avLst/>
          </a:prstGeom>
          <a:noFill/>
          <a:ln w="28575">
            <a:solidFill>
              <a:srgbClr val="00206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Times New Roman"/>
              </a:rPr>
              <a:t>  </a:t>
            </a:r>
          </a:p>
        </p:txBody>
      </p:sp>
      <p:sp>
        <p:nvSpPr>
          <p:cNvPr id="26" name="TextBox 25">
            <a:extLst>
              <a:ext uri="{FF2B5EF4-FFF2-40B4-BE49-F238E27FC236}">
                <a16:creationId xmlns:a16="http://schemas.microsoft.com/office/drawing/2014/main" id="{BDF19AC7-43E9-A384-ABE4-7A94B3046DBF}"/>
              </a:ext>
            </a:extLst>
          </p:cNvPr>
          <p:cNvSpPr txBox="1"/>
          <p:nvPr/>
        </p:nvSpPr>
        <p:spPr>
          <a:xfrm>
            <a:off x="5742181" y="765582"/>
            <a:ext cx="2796363" cy="307777"/>
          </a:xfrm>
          <a:prstGeom prst="rect">
            <a:avLst/>
          </a:prstGeom>
          <a:noFill/>
          <a:ln w="28575">
            <a:solidFill>
              <a:srgbClr val="00206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a:ea typeface="+mn-ea"/>
              <a:cs typeface="Times New Roman"/>
            </a:endParaRPr>
          </a:p>
        </p:txBody>
      </p:sp>
      <p:sp>
        <p:nvSpPr>
          <p:cNvPr id="27" name="TextBox 26">
            <a:extLst>
              <a:ext uri="{FF2B5EF4-FFF2-40B4-BE49-F238E27FC236}">
                <a16:creationId xmlns:a16="http://schemas.microsoft.com/office/drawing/2014/main" id="{189192A5-B37B-68AD-D13D-9BE3205D9957}"/>
              </a:ext>
            </a:extLst>
          </p:cNvPr>
          <p:cNvSpPr txBox="1"/>
          <p:nvPr/>
        </p:nvSpPr>
        <p:spPr>
          <a:xfrm>
            <a:off x="3171509" y="5883585"/>
            <a:ext cx="2796363" cy="307777"/>
          </a:xfrm>
          <a:prstGeom prst="rect">
            <a:avLst/>
          </a:prstGeom>
          <a:noFill/>
          <a:ln w="28575">
            <a:solidFill>
              <a:srgbClr val="00206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Times New Roman"/>
              </a:rPr>
              <a:t> </a:t>
            </a:r>
          </a:p>
        </p:txBody>
      </p:sp>
      <p:sp>
        <p:nvSpPr>
          <p:cNvPr id="28" name="TextBox 27">
            <a:extLst>
              <a:ext uri="{FF2B5EF4-FFF2-40B4-BE49-F238E27FC236}">
                <a16:creationId xmlns:a16="http://schemas.microsoft.com/office/drawing/2014/main" id="{6D0FB156-2B7C-63F4-2FA1-8DA3FF03BBBD}"/>
              </a:ext>
            </a:extLst>
          </p:cNvPr>
          <p:cNvSpPr txBox="1"/>
          <p:nvPr/>
        </p:nvSpPr>
        <p:spPr>
          <a:xfrm>
            <a:off x="6257172" y="5883585"/>
            <a:ext cx="2796363" cy="307777"/>
          </a:xfrm>
          <a:prstGeom prst="rect">
            <a:avLst/>
          </a:prstGeom>
          <a:noFill/>
          <a:ln w="28575">
            <a:solidFill>
              <a:srgbClr val="00206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a:ea typeface="+mn-ea"/>
              <a:cs typeface="Times New Roman"/>
            </a:endParaRPr>
          </a:p>
        </p:txBody>
      </p:sp>
      <p:cxnSp>
        <p:nvCxnSpPr>
          <p:cNvPr id="53" name="Straight Arrow Connector 52">
            <a:extLst>
              <a:ext uri="{FF2B5EF4-FFF2-40B4-BE49-F238E27FC236}">
                <a16:creationId xmlns:a16="http://schemas.microsoft.com/office/drawing/2014/main" id="{97B73333-964F-27DA-E80B-3C6A7109558C}"/>
              </a:ext>
            </a:extLst>
          </p:cNvPr>
          <p:cNvCxnSpPr>
            <a:cxnSpLocks/>
          </p:cNvCxnSpPr>
          <p:nvPr/>
        </p:nvCxnSpPr>
        <p:spPr>
          <a:xfrm>
            <a:off x="3775220" y="3017733"/>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001D3F0D-EE61-F3D5-D298-7F7F890D2326}"/>
              </a:ext>
            </a:extLst>
          </p:cNvPr>
          <p:cNvCxnSpPr>
            <a:cxnSpLocks/>
          </p:cNvCxnSpPr>
          <p:nvPr/>
        </p:nvCxnSpPr>
        <p:spPr>
          <a:xfrm>
            <a:off x="3215959" y="2347173"/>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9F7070FA-7DD2-3AF5-9E8B-2CCA03FD6314}"/>
              </a:ext>
            </a:extLst>
          </p:cNvPr>
          <p:cNvCxnSpPr>
            <a:cxnSpLocks/>
          </p:cNvCxnSpPr>
          <p:nvPr/>
        </p:nvCxnSpPr>
        <p:spPr>
          <a:xfrm>
            <a:off x="2701201" y="1735504"/>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9E4FFAA-B277-A90F-B45C-381217E1DAB5}"/>
              </a:ext>
            </a:extLst>
          </p:cNvPr>
          <p:cNvCxnSpPr>
            <a:cxnSpLocks/>
          </p:cNvCxnSpPr>
          <p:nvPr/>
        </p:nvCxnSpPr>
        <p:spPr>
          <a:xfrm flipH="1">
            <a:off x="4830873" y="1979344"/>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26EC6B35-B906-1F04-C956-7A6C1321B0CF}"/>
              </a:ext>
            </a:extLst>
          </p:cNvPr>
          <p:cNvCxnSpPr>
            <a:cxnSpLocks/>
          </p:cNvCxnSpPr>
          <p:nvPr/>
        </p:nvCxnSpPr>
        <p:spPr>
          <a:xfrm flipH="1">
            <a:off x="5308915" y="2573704"/>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A6758F4-62B1-23FF-7DB6-E789E9D9B7FE}"/>
              </a:ext>
            </a:extLst>
          </p:cNvPr>
          <p:cNvCxnSpPr>
            <a:cxnSpLocks/>
          </p:cNvCxnSpPr>
          <p:nvPr/>
        </p:nvCxnSpPr>
        <p:spPr>
          <a:xfrm>
            <a:off x="1076614" y="4186604"/>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C2B7FD23-1268-4BD0-5745-3B815339D9A8}"/>
              </a:ext>
            </a:extLst>
          </p:cNvPr>
          <p:cNvCxnSpPr>
            <a:cxnSpLocks/>
          </p:cNvCxnSpPr>
          <p:nvPr/>
        </p:nvCxnSpPr>
        <p:spPr>
          <a:xfrm>
            <a:off x="399615" y="4834304"/>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62C0F95-28AB-172E-12EC-2851D5F65E00}"/>
              </a:ext>
            </a:extLst>
          </p:cNvPr>
          <p:cNvCxnSpPr>
            <a:cxnSpLocks/>
          </p:cNvCxnSpPr>
          <p:nvPr/>
        </p:nvCxnSpPr>
        <p:spPr>
          <a:xfrm>
            <a:off x="3537208" y="4421554"/>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1CF7D369-245C-D31E-9B66-84C673C95F44}"/>
              </a:ext>
            </a:extLst>
          </p:cNvPr>
          <p:cNvCxnSpPr>
            <a:cxnSpLocks/>
          </p:cNvCxnSpPr>
          <p:nvPr/>
        </p:nvCxnSpPr>
        <p:spPr>
          <a:xfrm>
            <a:off x="2758351" y="5205785"/>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F7C501F-E852-6BBD-87FF-1EDF8271B431}"/>
              </a:ext>
            </a:extLst>
          </p:cNvPr>
          <p:cNvCxnSpPr>
            <a:cxnSpLocks/>
          </p:cNvCxnSpPr>
          <p:nvPr/>
        </p:nvCxnSpPr>
        <p:spPr>
          <a:xfrm>
            <a:off x="5999684" y="4966775"/>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691C47C-C8F0-3735-D2F3-D49595F5610E}"/>
              </a:ext>
            </a:extLst>
          </p:cNvPr>
          <p:cNvCxnSpPr>
            <a:cxnSpLocks/>
          </p:cNvCxnSpPr>
          <p:nvPr/>
        </p:nvCxnSpPr>
        <p:spPr>
          <a:xfrm>
            <a:off x="6784565" y="4097704"/>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F0D53CE0-82B1-8280-BDBE-7DFB98993F2E}"/>
              </a:ext>
            </a:extLst>
          </p:cNvPr>
          <p:cNvCxnSpPr>
            <a:cxnSpLocks/>
          </p:cNvCxnSpPr>
          <p:nvPr/>
        </p:nvCxnSpPr>
        <p:spPr>
          <a:xfrm flipH="1">
            <a:off x="8188406" y="4671744"/>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B4D13A8B-C997-EC2D-D54B-E4B9BBD64593}"/>
              </a:ext>
            </a:extLst>
          </p:cNvPr>
          <p:cNvCxnSpPr>
            <a:cxnSpLocks/>
          </p:cNvCxnSpPr>
          <p:nvPr/>
        </p:nvCxnSpPr>
        <p:spPr>
          <a:xfrm>
            <a:off x="6790915" y="3190176"/>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4ACFC5E3-85B6-28AF-B955-28DAA09F6967}"/>
              </a:ext>
            </a:extLst>
          </p:cNvPr>
          <p:cNvCxnSpPr>
            <a:cxnSpLocks/>
          </p:cNvCxnSpPr>
          <p:nvPr/>
        </p:nvCxnSpPr>
        <p:spPr>
          <a:xfrm flipH="1">
            <a:off x="8389814" y="2798494"/>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2490E333-CF39-619A-5BDD-956259DE26F2}"/>
              </a:ext>
            </a:extLst>
          </p:cNvPr>
          <p:cNvCxnSpPr>
            <a:cxnSpLocks/>
          </p:cNvCxnSpPr>
          <p:nvPr/>
        </p:nvCxnSpPr>
        <p:spPr>
          <a:xfrm flipH="1">
            <a:off x="7520851" y="1735504"/>
            <a:ext cx="189651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992188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13A8F-9258-388B-5BB1-1F34F32CC2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7357E8-F322-18BF-9047-5AC782C15460}"/>
              </a:ext>
            </a:extLst>
          </p:cNvPr>
          <p:cNvSpPr>
            <a:spLocks noGrp="1"/>
          </p:cNvSpPr>
          <p:nvPr>
            <p:ph type="title"/>
          </p:nvPr>
        </p:nvSpPr>
        <p:spPr/>
        <p:txBody>
          <a:bodyPr>
            <a:normAutofit/>
          </a:bodyPr>
          <a:lstStyle/>
          <a:p>
            <a:r>
              <a:rPr lang="en-US" sz="2500" dirty="0"/>
              <a:t>Fishbone Diagram: How To</a:t>
            </a:r>
          </a:p>
        </p:txBody>
      </p:sp>
      <p:sp>
        <p:nvSpPr>
          <p:cNvPr id="4" name="Rectangle 3">
            <a:extLst>
              <a:ext uri="{FF2B5EF4-FFF2-40B4-BE49-F238E27FC236}">
                <a16:creationId xmlns:a16="http://schemas.microsoft.com/office/drawing/2014/main" id="{78517C41-EB6D-F59D-6231-E008CED01AB3}"/>
              </a:ext>
            </a:extLst>
          </p:cNvPr>
          <p:cNvSpPr/>
          <p:nvPr/>
        </p:nvSpPr>
        <p:spPr>
          <a:xfrm>
            <a:off x="6710423" y="946149"/>
            <a:ext cx="5173156" cy="5303001"/>
          </a:xfrm>
          <a:prstGeom prst="rect">
            <a:avLst/>
          </a:prstGeom>
          <a:solidFill>
            <a:schemeClr val="bg1">
              <a:lumMod val="95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t"/>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Example Fishbone Diagram </a:t>
            </a:r>
          </a:p>
        </p:txBody>
      </p:sp>
      <p:sp>
        <p:nvSpPr>
          <p:cNvPr id="34" name="TextBox 33">
            <a:extLst>
              <a:ext uri="{FF2B5EF4-FFF2-40B4-BE49-F238E27FC236}">
                <a16:creationId xmlns:a16="http://schemas.microsoft.com/office/drawing/2014/main" id="{C8C4FD71-A457-1FB7-AD2A-7D1DCED6FED9}"/>
              </a:ext>
            </a:extLst>
          </p:cNvPr>
          <p:cNvSpPr txBox="1"/>
          <p:nvPr/>
        </p:nvSpPr>
        <p:spPr>
          <a:xfrm>
            <a:off x="7091900" y="4769542"/>
            <a:ext cx="4410205"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173E64"/>
                </a:solidFill>
                <a:effectLst/>
                <a:uLnTx/>
                <a:uFillTx/>
                <a:latin typeface="Cambria" panose="02040503050406030204" pitchFamily="18" charset="0"/>
                <a:ea typeface="Cambria" panose="02040503050406030204" pitchFamily="18" charset="0"/>
                <a:cs typeface="+mn-cs"/>
              </a:rPr>
              <a:t>Takeaway: </a:t>
            </a:r>
            <a:r>
              <a:rPr kumimoji="0" lang="en-US" sz="1600" b="0" i="1" u="none" strike="noStrike" kern="1200" cap="none" spc="0" normalizeH="0" baseline="0" noProof="0" dirty="0">
                <a:ln>
                  <a:noFill/>
                </a:ln>
                <a:solidFill>
                  <a:srgbClr val="173E64"/>
                </a:solidFill>
                <a:effectLst/>
                <a:uLnTx/>
                <a:uFillTx/>
                <a:latin typeface="Cambria" panose="02040503050406030204" pitchFamily="18" charset="0"/>
                <a:ea typeface="Cambria" panose="02040503050406030204" pitchFamily="18" charset="0"/>
                <a:cs typeface="+mn-cs"/>
              </a:rPr>
              <a:t>The causes of the problem statement can be attributed to the</a:t>
            </a:r>
            <a:r>
              <a:rPr lang="en-US" sz="1600" i="1" dirty="0">
                <a:solidFill>
                  <a:srgbClr val="173E64"/>
                </a:solidFill>
                <a:latin typeface="Cambria" panose="02040503050406030204" pitchFamily="18" charset="0"/>
                <a:ea typeface="Cambria" panose="02040503050406030204" pitchFamily="18" charset="0"/>
              </a:rPr>
              <a:t>se</a:t>
            </a:r>
            <a:r>
              <a:rPr kumimoji="0" lang="en-US" sz="1600" b="0" i="1" u="none" strike="noStrike" kern="1200" cap="none" spc="0" normalizeH="0" baseline="0" noProof="0" dirty="0">
                <a:ln>
                  <a:noFill/>
                </a:ln>
                <a:solidFill>
                  <a:srgbClr val="173E64"/>
                </a:solidFill>
                <a:effectLst/>
                <a:uLnTx/>
                <a:uFillTx/>
                <a:latin typeface="Cambria" panose="02040503050406030204" pitchFamily="18" charset="0"/>
                <a:ea typeface="Cambria" panose="02040503050406030204" pitchFamily="18" charset="0"/>
                <a:cs typeface="+mn-cs"/>
              </a:rPr>
              <a:t> 6 major categories identified in the diagram. </a:t>
            </a:r>
            <a:endParaRPr kumimoji="0" lang="en-US" sz="1600" b="1" i="1" u="none" strike="noStrike" kern="1200" cap="none" spc="0" normalizeH="0" baseline="0" noProof="0" dirty="0">
              <a:ln>
                <a:noFill/>
              </a:ln>
              <a:solidFill>
                <a:srgbClr val="173E64"/>
              </a:solidFill>
              <a:effectLst/>
              <a:uLnTx/>
              <a:uFillTx/>
              <a:latin typeface="Cambria" panose="02040503050406030204" pitchFamily="18" charset="0"/>
              <a:ea typeface="Cambria" panose="02040503050406030204" pitchFamily="18" charset="0"/>
              <a:cs typeface="+mn-cs"/>
            </a:endParaRPr>
          </a:p>
        </p:txBody>
      </p:sp>
      <p:sp>
        <p:nvSpPr>
          <p:cNvPr id="7" name="Rectangle 6">
            <a:extLst>
              <a:ext uri="{FF2B5EF4-FFF2-40B4-BE49-F238E27FC236}">
                <a16:creationId xmlns:a16="http://schemas.microsoft.com/office/drawing/2014/main" id="{46AA4569-66F2-A03C-CC8B-EB07DCE9D8AF}"/>
              </a:ext>
            </a:extLst>
          </p:cNvPr>
          <p:cNvSpPr/>
          <p:nvPr/>
        </p:nvSpPr>
        <p:spPr>
          <a:xfrm>
            <a:off x="308421" y="886968"/>
            <a:ext cx="6212452" cy="5421365"/>
          </a:xfrm>
          <a:prstGeom prst="rect">
            <a:avLst/>
          </a:prstGeom>
          <a:solidFill>
            <a:srgbClr val="333F50"/>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t"/>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2000" b="1" i="0" u="none" strike="noStrike" kern="1200" cap="none" spc="0" normalizeH="0" baseline="0" noProof="0">
                <a:ln>
                  <a:noFill/>
                </a:ln>
                <a:solidFill>
                  <a:prstClr val="white"/>
                </a:solidFill>
                <a:effectLst/>
                <a:uLnTx/>
                <a:uFillTx/>
                <a:latin typeface="Cambria" panose="02040503050406030204" pitchFamily="18" charset="0"/>
                <a:ea typeface="Cambria" panose="02040503050406030204" pitchFamily="18" charset="0"/>
                <a:cs typeface="+mn-cs"/>
              </a:rPr>
              <a:t>Overview of Fishbone Analysis</a:t>
            </a:r>
          </a:p>
        </p:txBody>
      </p:sp>
      <p:sp>
        <p:nvSpPr>
          <p:cNvPr id="8" name="Rectangle 7">
            <a:extLst>
              <a:ext uri="{FF2B5EF4-FFF2-40B4-BE49-F238E27FC236}">
                <a16:creationId xmlns:a16="http://schemas.microsoft.com/office/drawing/2014/main" id="{C7C988DF-FB94-57C0-D512-7D33B39A383B}"/>
              </a:ext>
            </a:extLst>
          </p:cNvPr>
          <p:cNvSpPr/>
          <p:nvPr/>
        </p:nvSpPr>
        <p:spPr>
          <a:xfrm>
            <a:off x="497972" y="1461630"/>
            <a:ext cx="2864064" cy="117561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bIns="182880" rtlCol="0" anchor="t"/>
          <a:lstStyle/>
          <a:p>
            <a:pPr marL="0" marR="0" lvl="0" indent="0" algn="l" defTabSz="914400" rtl="0" eaLnBrk="1" fontAlgn="auto" latinLnBrk="0" hangingPunct="1">
              <a:lnSpc>
                <a:spcPct val="100000"/>
              </a:lnSpc>
              <a:spcBef>
                <a:spcPts val="0"/>
              </a:spcBef>
              <a:buClrTx/>
              <a:buSzTx/>
              <a:buFontTx/>
              <a:buNone/>
              <a:tabLst/>
              <a:defRPr/>
            </a:pPr>
            <a:r>
              <a:rPr kumimoji="0" lang="en-US" sz="14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Definition: </a:t>
            </a:r>
          </a:p>
          <a:p>
            <a:pPr marL="0" marR="0" lvl="0" indent="0" algn="l" defTabSz="914400" rtl="0" eaLnBrk="1" fontAlgn="auto" latinLnBrk="0" hangingPunct="1">
              <a:lnSpc>
                <a:spcPct val="100000"/>
              </a:lnSpc>
              <a:spcBef>
                <a:spcPts val="0"/>
              </a:spcBef>
              <a:buClrTx/>
              <a:buSzTx/>
              <a:buFontTx/>
              <a:buNone/>
              <a:tabLst/>
              <a:defRPr/>
            </a:pPr>
            <a:r>
              <a:rPr kumimoji="0" lang="en-US" sz="13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A type of cause-and-effect diagram to help brainstorm possible causes of a problem and sort ideas into useful categories. </a:t>
            </a:r>
          </a:p>
        </p:txBody>
      </p:sp>
      <p:sp>
        <p:nvSpPr>
          <p:cNvPr id="9" name="Rectangle 8">
            <a:extLst>
              <a:ext uri="{FF2B5EF4-FFF2-40B4-BE49-F238E27FC236}">
                <a16:creationId xmlns:a16="http://schemas.microsoft.com/office/drawing/2014/main" id="{55F841B6-83BE-CC8A-18CC-6F5F45D66B9D}"/>
              </a:ext>
            </a:extLst>
          </p:cNvPr>
          <p:cNvSpPr/>
          <p:nvPr/>
        </p:nvSpPr>
        <p:spPr>
          <a:xfrm>
            <a:off x="3448058" y="1461630"/>
            <a:ext cx="2864063" cy="117561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bIns="182880" rtlCol="0" anchor="t"/>
          <a:lstStyle/>
          <a:p>
            <a:pPr marL="0" marR="0" lvl="0" indent="0" algn="l" defTabSz="914400" rtl="0" eaLnBrk="1" fontAlgn="auto" latinLnBrk="0" hangingPunct="1">
              <a:lnSpc>
                <a:spcPct val="100000"/>
              </a:lnSpc>
              <a:spcBef>
                <a:spcPts val="0"/>
              </a:spcBef>
              <a:buClrTx/>
              <a:buSzTx/>
              <a:buFontTx/>
              <a:buNone/>
              <a:tabLst/>
              <a:defRPr/>
            </a:pPr>
            <a:r>
              <a:rPr kumimoji="0" lang="en-US" sz="14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Purpose:</a:t>
            </a:r>
          </a:p>
          <a:p>
            <a:pPr marL="0" marR="0" lvl="0" indent="0" algn="l" defTabSz="914400" rtl="0" eaLnBrk="1" fontAlgn="auto" latinLnBrk="0" hangingPunct="1">
              <a:lnSpc>
                <a:spcPct val="100000"/>
              </a:lnSpc>
              <a:spcBef>
                <a:spcPts val="0"/>
              </a:spcBef>
              <a:buClrTx/>
              <a:buSzTx/>
              <a:buFontTx/>
              <a:buNone/>
              <a:tabLst/>
              <a:defRPr/>
            </a:pPr>
            <a:r>
              <a:rPr kumimoji="0" lang="en-US" sz="13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Organize </a:t>
            </a:r>
            <a:r>
              <a:rPr kumimoji="0" lang="en-US" sz="1300" b="0"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all possible causes</a:t>
            </a:r>
            <a:r>
              <a:rPr kumimoji="0" lang="en-US" sz="13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 of a single problem. </a:t>
            </a:r>
          </a:p>
        </p:txBody>
      </p:sp>
      <p:sp>
        <p:nvSpPr>
          <p:cNvPr id="10" name="Rectangle 9">
            <a:extLst>
              <a:ext uri="{FF2B5EF4-FFF2-40B4-BE49-F238E27FC236}">
                <a16:creationId xmlns:a16="http://schemas.microsoft.com/office/drawing/2014/main" id="{C2A7D408-7482-CCE6-D045-CC5222A9DB36}"/>
              </a:ext>
            </a:extLst>
          </p:cNvPr>
          <p:cNvSpPr/>
          <p:nvPr/>
        </p:nvSpPr>
        <p:spPr>
          <a:xfrm>
            <a:off x="497972" y="2733078"/>
            <a:ext cx="5814149" cy="233239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ct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14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Steps: </a:t>
            </a:r>
            <a:endParaRPr kumimoji="0" lang="en-US" sz="1200" b="0" i="0" u="none" strike="noStrike" kern="1200" cap="none" spc="0" normalizeH="0" baseline="0" noProof="0">
              <a:ln>
                <a:noFill/>
              </a:ln>
              <a:solidFill>
                <a:srgbClr val="000000"/>
              </a:solidFill>
              <a:effectLst/>
              <a:uLnTx/>
              <a:uFillTx/>
              <a:latin typeface="Cambria" panose="02040503050406030204" pitchFamily="18" charset="0"/>
              <a:ea typeface="Cambria"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US" sz="1300" b="0" i="0" u="none" strike="noStrike" kern="1200" cap="none" spc="0" normalizeH="0" baseline="0" noProof="0">
                <a:ln>
                  <a:noFill/>
                </a:ln>
                <a:solidFill>
                  <a:srgbClr val="000000"/>
                </a:solidFill>
                <a:effectLst/>
                <a:uLnTx/>
                <a:uFillTx/>
                <a:latin typeface="Cambria" panose="02040503050406030204" pitchFamily="18" charset="0"/>
                <a:ea typeface="Cambria" panose="02040503050406030204" pitchFamily="18" charset="0"/>
                <a:cs typeface="+mn-cs"/>
              </a:rPr>
              <a:t>Organize thoughts from your brainstorming exercise into larger categories. </a:t>
            </a:r>
          </a:p>
          <a:p>
            <a:pPr marL="342900" marR="0" lvl="0" indent="-3429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US" sz="13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Add the larger category onto the fishbone.</a:t>
            </a:r>
          </a:p>
          <a:p>
            <a:pPr marL="342900" marR="0" lvl="0" indent="-342900" algn="l" defTabSz="914400" rtl="0" eaLnBrk="1" fontAlgn="auto" latinLnBrk="0" hangingPunct="1">
              <a:lnSpc>
                <a:spcPct val="100000"/>
              </a:lnSpc>
              <a:spcBef>
                <a:spcPts val="0"/>
              </a:spcBef>
              <a:spcAft>
                <a:spcPts val="1200"/>
              </a:spcAft>
              <a:buClrTx/>
              <a:buSzTx/>
              <a:buFont typeface="+mj-lt"/>
              <a:buAutoNum type="arabicPeriod"/>
              <a:tabLst/>
              <a:defRPr/>
            </a:pPr>
            <a:r>
              <a:rPr kumimoji="0" lang="en-US" sz="13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Fill in smaller bones with subcategories that drive outcomes of the larger category.</a:t>
            </a:r>
          </a:p>
          <a:p>
            <a:pPr marL="341313" marR="0" lvl="0" indent="-341313" algn="l" defTabSz="914400" rtl="0" eaLnBrk="1" fontAlgn="auto" latinLnBrk="0" hangingPunct="1">
              <a:lnSpc>
                <a:spcPct val="100000"/>
              </a:lnSpc>
              <a:spcBef>
                <a:spcPts val="0"/>
              </a:spcBef>
              <a:spcAft>
                <a:spcPts val="1200"/>
              </a:spcAft>
              <a:buClrTx/>
              <a:buSzTx/>
              <a:buFontTx/>
              <a:buAutoNum type="arabicPeriod" startAt="4"/>
              <a:tabLst/>
              <a:defRPr/>
            </a:pPr>
            <a:r>
              <a:rPr kumimoji="0" lang="en-US" sz="13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List additional casual factors off the vertical lines of the subcategories as required.</a:t>
            </a:r>
          </a:p>
        </p:txBody>
      </p:sp>
      <p:sp>
        <p:nvSpPr>
          <p:cNvPr id="11" name="Rectangle 10">
            <a:extLst>
              <a:ext uri="{FF2B5EF4-FFF2-40B4-BE49-F238E27FC236}">
                <a16:creationId xmlns:a16="http://schemas.microsoft.com/office/drawing/2014/main" id="{F3BE53F0-14EA-2C00-0C90-A598DDE8774F}"/>
              </a:ext>
            </a:extLst>
          </p:cNvPr>
          <p:cNvSpPr/>
          <p:nvPr/>
        </p:nvSpPr>
        <p:spPr>
          <a:xfrm>
            <a:off x="507572" y="5174323"/>
            <a:ext cx="5814149" cy="10156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91440" rIns="182880" bIns="182880" rtlCol="0" anchor="t"/>
          <a:lstStyle/>
          <a:p>
            <a:pPr>
              <a:spcAft>
                <a:spcPts val="600"/>
              </a:spcAft>
              <a:defRPr/>
            </a:pPr>
            <a:r>
              <a:rPr kumimoji="0" lang="en-US" sz="140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The figure on the right</a:t>
            </a:r>
            <a:r>
              <a:rPr lang="en-US" sz="1400" dirty="0">
                <a:solidFill>
                  <a:srgbClr val="000000"/>
                </a:solidFill>
                <a:latin typeface="Cambria" panose="02040503050406030204" pitchFamily="18" charset="0"/>
                <a:ea typeface="Cambria" panose="02040503050406030204" pitchFamily="18" charset="0"/>
              </a:rPr>
              <a:t> </a:t>
            </a:r>
            <a:r>
              <a:rPr kumimoji="0" lang="en-US" sz="140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mn-cs"/>
              </a:rPr>
              <a:t>includes examples of commonly used fishbone categories. Efforts are not limited to these categories; the bones should be grouped specifically based on the problem. Other common category examples are management, technology, and training. </a:t>
            </a:r>
            <a:endParaRPr kumimoji="0" lang="en-US" sz="14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p>
        </p:txBody>
      </p:sp>
      <p:cxnSp>
        <p:nvCxnSpPr>
          <p:cNvPr id="21" name="Straight Connector 20">
            <a:extLst>
              <a:ext uri="{FF2B5EF4-FFF2-40B4-BE49-F238E27FC236}">
                <a16:creationId xmlns:a16="http://schemas.microsoft.com/office/drawing/2014/main" id="{A3D2935C-D321-AA16-F0C0-91E3D7277020}"/>
              </a:ext>
            </a:extLst>
          </p:cNvPr>
          <p:cNvCxnSpPr>
            <a:cxnSpLocks/>
          </p:cNvCxnSpPr>
          <p:nvPr/>
        </p:nvCxnSpPr>
        <p:spPr>
          <a:xfrm flipV="1">
            <a:off x="7618149" y="3125306"/>
            <a:ext cx="365760" cy="54864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A0F9171-71B3-542D-8BC6-5926EF5ACD04}"/>
              </a:ext>
            </a:extLst>
          </p:cNvPr>
          <p:cNvCxnSpPr>
            <a:cxnSpLocks/>
          </p:cNvCxnSpPr>
          <p:nvPr/>
        </p:nvCxnSpPr>
        <p:spPr>
          <a:xfrm flipH="1" flipV="1">
            <a:off x="7618149" y="2581977"/>
            <a:ext cx="365760" cy="54864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652258A-4588-F6FC-9A10-58FF3BD18B29}"/>
              </a:ext>
            </a:extLst>
          </p:cNvPr>
          <p:cNvCxnSpPr>
            <a:cxnSpLocks/>
          </p:cNvCxnSpPr>
          <p:nvPr/>
        </p:nvCxnSpPr>
        <p:spPr>
          <a:xfrm flipH="1" flipV="1">
            <a:off x="8549966" y="2121592"/>
            <a:ext cx="731520" cy="100584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6453013-613C-7C6B-34A8-019A660C192C}"/>
              </a:ext>
            </a:extLst>
          </p:cNvPr>
          <p:cNvCxnSpPr>
            <a:cxnSpLocks/>
          </p:cNvCxnSpPr>
          <p:nvPr/>
        </p:nvCxnSpPr>
        <p:spPr>
          <a:xfrm flipH="1" flipV="1">
            <a:off x="10112736" y="2585162"/>
            <a:ext cx="365760" cy="54864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A979D2-E62A-6A35-5FD0-6924CA887707}"/>
              </a:ext>
            </a:extLst>
          </p:cNvPr>
          <p:cNvCxnSpPr>
            <a:cxnSpLocks/>
            <a:endCxn id="28" idx="1"/>
          </p:cNvCxnSpPr>
          <p:nvPr/>
        </p:nvCxnSpPr>
        <p:spPr>
          <a:xfrm flipV="1">
            <a:off x="7122033" y="3115551"/>
            <a:ext cx="3691305" cy="7993"/>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D2F4F66-C33A-18D9-E8B5-5B70A6F72C82}"/>
              </a:ext>
            </a:extLst>
          </p:cNvPr>
          <p:cNvCxnSpPr>
            <a:cxnSpLocks/>
          </p:cNvCxnSpPr>
          <p:nvPr/>
        </p:nvCxnSpPr>
        <p:spPr>
          <a:xfrm flipV="1">
            <a:off x="8549966" y="3127818"/>
            <a:ext cx="731520" cy="100584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CAE10A5-C6C7-BE6A-038B-17400D881DD6}"/>
              </a:ext>
            </a:extLst>
          </p:cNvPr>
          <p:cNvCxnSpPr>
            <a:cxnSpLocks/>
          </p:cNvCxnSpPr>
          <p:nvPr/>
        </p:nvCxnSpPr>
        <p:spPr>
          <a:xfrm flipV="1">
            <a:off x="10103771" y="3123544"/>
            <a:ext cx="365760" cy="54864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41840D87-F3B6-FF7F-E86D-8D8443E7BB98}"/>
              </a:ext>
            </a:extLst>
          </p:cNvPr>
          <p:cNvSpPr/>
          <p:nvPr/>
        </p:nvSpPr>
        <p:spPr>
          <a:xfrm>
            <a:off x="10813338" y="2841231"/>
            <a:ext cx="1018274" cy="548640"/>
          </a:xfrm>
          <a:prstGeom prst="rect">
            <a:avLst/>
          </a:prstGeom>
          <a:solidFill>
            <a:srgbClr val="333F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bg1"/>
                </a:solidFill>
                <a:latin typeface="Cambria" panose="02040503050406030204" pitchFamily="18" charset="0"/>
                <a:ea typeface="Cambria" panose="02040503050406030204" pitchFamily="18" charset="0"/>
              </a:rPr>
              <a:t>Problem Statement</a:t>
            </a:r>
          </a:p>
        </p:txBody>
      </p:sp>
      <p:sp>
        <p:nvSpPr>
          <p:cNvPr id="29" name="Rectangle 28">
            <a:extLst>
              <a:ext uri="{FF2B5EF4-FFF2-40B4-BE49-F238E27FC236}">
                <a16:creationId xmlns:a16="http://schemas.microsoft.com/office/drawing/2014/main" id="{AA80699F-3FD0-FB8F-D413-5A29BEC5A273}"/>
              </a:ext>
            </a:extLst>
          </p:cNvPr>
          <p:cNvSpPr/>
          <p:nvPr/>
        </p:nvSpPr>
        <p:spPr>
          <a:xfrm>
            <a:off x="8076315" y="1899271"/>
            <a:ext cx="1074181" cy="300946"/>
          </a:xfrm>
          <a:prstGeom prst="rect">
            <a:avLst/>
          </a:prstGeom>
          <a:solidFill>
            <a:schemeClr val="bg1"/>
          </a:solidFill>
          <a:ln w="1905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latin typeface="Cambria" panose="02040503050406030204" pitchFamily="18" charset="0"/>
                <a:ea typeface="Cambria" panose="02040503050406030204" pitchFamily="18" charset="0"/>
              </a:rPr>
              <a:t>Policy</a:t>
            </a:r>
          </a:p>
        </p:txBody>
      </p:sp>
      <p:sp>
        <p:nvSpPr>
          <p:cNvPr id="30" name="Rectangle 29">
            <a:extLst>
              <a:ext uri="{FF2B5EF4-FFF2-40B4-BE49-F238E27FC236}">
                <a16:creationId xmlns:a16="http://schemas.microsoft.com/office/drawing/2014/main" id="{964E6A13-446E-0169-3449-390D6AAE002F}"/>
              </a:ext>
            </a:extLst>
          </p:cNvPr>
          <p:cNvSpPr/>
          <p:nvPr/>
        </p:nvSpPr>
        <p:spPr>
          <a:xfrm>
            <a:off x="6834725" y="2316256"/>
            <a:ext cx="1074181" cy="300946"/>
          </a:xfrm>
          <a:prstGeom prst="rect">
            <a:avLst/>
          </a:prstGeom>
          <a:solidFill>
            <a:schemeClr val="bg1"/>
          </a:solidFill>
          <a:ln w="1905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latin typeface="Cambria" panose="02040503050406030204" pitchFamily="18" charset="0"/>
                <a:ea typeface="Cambria" panose="02040503050406030204" pitchFamily="18" charset="0"/>
              </a:rPr>
              <a:t>Personnel</a:t>
            </a:r>
          </a:p>
        </p:txBody>
      </p:sp>
      <p:sp>
        <p:nvSpPr>
          <p:cNvPr id="31" name="Rectangle 30">
            <a:extLst>
              <a:ext uri="{FF2B5EF4-FFF2-40B4-BE49-F238E27FC236}">
                <a16:creationId xmlns:a16="http://schemas.microsoft.com/office/drawing/2014/main" id="{124EFBB2-CFA4-2AF9-6BA9-C54EF981F0B1}"/>
              </a:ext>
            </a:extLst>
          </p:cNvPr>
          <p:cNvSpPr/>
          <p:nvPr/>
        </p:nvSpPr>
        <p:spPr>
          <a:xfrm>
            <a:off x="9741505" y="2334081"/>
            <a:ext cx="1074181" cy="300946"/>
          </a:xfrm>
          <a:prstGeom prst="rect">
            <a:avLst/>
          </a:prstGeom>
          <a:solidFill>
            <a:schemeClr val="bg1"/>
          </a:solidFill>
          <a:ln w="1905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latin typeface="Cambria" panose="02040503050406030204" pitchFamily="18" charset="0"/>
                <a:ea typeface="Cambria" panose="02040503050406030204" pitchFamily="18" charset="0"/>
              </a:rPr>
              <a:t>Environment</a:t>
            </a:r>
          </a:p>
        </p:txBody>
      </p:sp>
      <p:sp>
        <p:nvSpPr>
          <p:cNvPr id="32" name="Rectangle 31">
            <a:extLst>
              <a:ext uri="{FF2B5EF4-FFF2-40B4-BE49-F238E27FC236}">
                <a16:creationId xmlns:a16="http://schemas.microsoft.com/office/drawing/2014/main" id="{6A68A2EF-FA8F-B0FD-0BD6-D0F4ED8E692E}"/>
              </a:ext>
            </a:extLst>
          </p:cNvPr>
          <p:cNvSpPr/>
          <p:nvPr/>
        </p:nvSpPr>
        <p:spPr>
          <a:xfrm>
            <a:off x="8085840" y="4024017"/>
            <a:ext cx="1074181" cy="300946"/>
          </a:xfrm>
          <a:prstGeom prst="rect">
            <a:avLst/>
          </a:prstGeom>
          <a:solidFill>
            <a:schemeClr val="bg1"/>
          </a:solidFill>
          <a:ln w="1905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latin typeface="Cambria" panose="02040503050406030204" pitchFamily="18" charset="0"/>
                <a:ea typeface="Cambria" panose="02040503050406030204" pitchFamily="18" charset="0"/>
              </a:rPr>
              <a:t>Materials</a:t>
            </a:r>
          </a:p>
        </p:txBody>
      </p:sp>
      <p:sp>
        <p:nvSpPr>
          <p:cNvPr id="33" name="Rectangle 32">
            <a:extLst>
              <a:ext uri="{FF2B5EF4-FFF2-40B4-BE49-F238E27FC236}">
                <a16:creationId xmlns:a16="http://schemas.microsoft.com/office/drawing/2014/main" id="{539735AF-B456-F978-82F8-D07B7B852EE0}"/>
              </a:ext>
            </a:extLst>
          </p:cNvPr>
          <p:cNvSpPr/>
          <p:nvPr/>
        </p:nvSpPr>
        <p:spPr>
          <a:xfrm>
            <a:off x="9847543" y="3672432"/>
            <a:ext cx="1074181" cy="300946"/>
          </a:xfrm>
          <a:prstGeom prst="rect">
            <a:avLst/>
          </a:prstGeom>
          <a:solidFill>
            <a:schemeClr val="bg1"/>
          </a:solidFill>
          <a:ln w="1905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latin typeface="Cambria" panose="02040503050406030204" pitchFamily="18" charset="0"/>
                <a:ea typeface="Cambria" panose="02040503050406030204" pitchFamily="18" charset="0"/>
              </a:rPr>
              <a:t>Processes</a:t>
            </a:r>
          </a:p>
        </p:txBody>
      </p:sp>
      <p:sp>
        <p:nvSpPr>
          <p:cNvPr id="35" name="Rectangle 34">
            <a:extLst>
              <a:ext uri="{FF2B5EF4-FFF2-40B4-BE49-F238E27FC236}">
                <a16:creationId xmlns:a16="http://schemas.microsoft.com/office/drawing/2014/main" id="{A777EBF3-C91F-C315-2A47-726AF947F62A}"/>
              </a:ext>
            </a:extLst>
          </p:cNvPr>
          <p:cNvSpPr/>
          <p:nvPr/>
        </p:nvSpPr>
        <p:spPr>
          <a:xfrm>
            <a:off x="6834725" y="3639703"/>
            <a:ext cx="1074181" cy="300946"/>
          </a:xfrm>
          <a:prstGeom prst="rect">
            <a:avLst/>
          </a:prstGeom>
          <a:solidFill>
            <a:schemeClr val="bg1"/>
          </a:solidFill>
          <a:ln w="1905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latin typeface="Cambria" panose="02040503050406030204" pitchFamily="18" charset="0"/>
                <a:ea typeface="Cambria" panose="02040503050406030204" pitchFamily="18" charset="0"/>
              </a:rPr>
              <a:t>Systems</a:t>
            </a:r>
          </a:p>
        </p:txBody>
      </p:sp>
      <p:cxnSp>
        <p:nvCxnSpPr>
          <p:cNvPr id="36" name="Straight Connector 35">
            <a:extLst>
              <a:ext uri="{FF2B5EF4-FFF2-40B4-BE49-F238E27FC236}">
                <a16:creationId xmlns:a16="http://schemas.microsoft.com/office/drawing/2014/main" id="{5F407F08-08CA-5A1F-370F-6F5A9B8F0598}"/>
              </a:ext>
            </a:extLst>
          </p:cNvPr>
          <p:cNvCxnSpPr>
            <a:cxnSpLocks/>
          </p:cNvCxnSpPr>
          <p:nvPr/>
        </p:nvCxnSpPr>
        <p:spPr>
          <a:xfrm flipH="1" flipV="1">
            <a:off x="7820347" y="2879738"/>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9EE5DF5-A5F7-A371-DD88-DCC8A4001B91}"/>
              </a:ext>
            </a:extLst>
          </p:cNvPr>
          <p:cNvCxnSpPr>
            <a:cxnSpLocks/>
          </p:cNvCxnSpPr>
          <p:nvPr/>
        </p:nvCxnSpPr>
        <p:spPr>
          <a:xfrm flipH="1" flipV="1">
            <a:off x="7444030" y="2765227"/>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2BF3B35-85B8-4CD8-D84B-2555CD739EDF}"/>
              </a:ext>
            </a:extLst>
          </p:cNvPr>
          <p:cNvCxnSpPr>
            <a:cxnSpLocks/>
          </p:cNvCxnSpPr>
          <p:nvPr/>
        </p:nvCxnSpPr>
        <p:spPr>
          <a:xfrm flipH="1" flipV="1">
            <a:off x="8521720" y="2505055"/>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B413B06-1631-57A0-E7DE-646E1F21D2F7}"/>
              </a:ext>
            </a:extLst>
          </p:cNvPr>
          <p:cNvCxnSpPr>
            <a:cxnSpLocks/>
          </p:cNvCxnSpPr>
          <p:nvPr/>
        </p:nvCxnSpPr>
        <p:spPr>
          <a:xfrm flipH="1" flipV="1">
            <a:off x="8947085" y="2658853"/>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1B5C104-29AF-5EAB-A6A2-FB009C05296E}"/>
              </a:ext>
            </a:extLst>
          </p:cNvPr>
          <p:cNvCxnSpPr>
            <a:cxnSpLocks/>
          </p:cNvCxnSpPr>
          <p:nvPr/>
        </p:nvCxnSpPr>
        <p:spPr>
          <a:xfrm flipH="1" flipV="1">
            <a:off x="8852145" y="2962246"/>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1019576-4B98-1A90-4165-472A4BFC6808}"/>
              </a:ext>
            </a:extLst>
          </p:cNvPr>
          <p:cNvCxnSpPr>
            <a:cxnSpLocks/>
          </p:cNvCxnSpPr>
          <p:nvPr/>
        </p:nvCxnSpPr>
        <p:spPr>
          <a:xfrm flipH="1" flipV="1">
            <a:off x="10232449" y="2765227"/>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1CE0E26-1E0C-5EAD-284B-2ADD1060E12E}"/>
              </a:ext>
            </a:extLst>
          </p:cNvPr>
          <p:cNvCxnSpPr>
            <a:cxnSpLocks/>
          </p:cNvCxnSpPr>
          <p:nvPr/>
        </p:nvCxnSpPr>
        <p:spPr>
          <a:xfrm flipH="1" flipV="1">
            <a:off x="10062368" y="2962246"/>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FBB1F8C-0108-6319-485F-6666EAD5B76E}"/>
              </a:ext>
            </a:extLst>
          </p:cNvPr>
          <p:cNvCxnSpPr>
            <a:cxnSpLocks/>
          </p:cNvCxnSpPr>
          <p:nvPr/>
        </p:nvCxnSpPr>
        <p:spPr>
          <a:xfrm flipH="1" flipV="1">
            <a:off x="10364234" y="3279138"/>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BB12C76A-0B49-2E09-0EFE-86787963D8F4}"/>
              </a:ext>
            </a:extLst>
          </p:cNvPr>
          <p:cNvCxnSpPr>
            <a:cxnSpLocks/>
          </p:cNvCxnSpPr>
          <p:nvPr/>
        </p:nvCxnSpPr>
        <p:spPr>
          <a:xfrm flipH="1" flipV="1">
            <a:off x="9942622" y="3451668"/>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A787F67-BFE5-E544-BC52-9AD5004E4449}"/>
              </a:ext>
            </a:extLst>
          </p:cNvPr>
          <p:cNvCxnSpPr>
            <a:cxnSpLocks/>
          </p:cNvCxnSpPr>
          <p:nvPr/>
        </p:nvCxnSpPr>
        <p:spPr>
          <a:xfrm flipH="1" flipV="1">
            <a:off x="8855654" y="3285686"/>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3CE1EC40-33AA-9148-3822-CC3BEB4C8A13}"/>
              </a:ext>
            </a:extLst>
          </p:cNvPr>
          <p:cNvCxnSpPr>
            <a:cxnSpLocks/>
          </p:cNvCxnSpPr>
          <p:nvPr/>
        </p:nvCxnSpPr>
        <p:spPr>
          <a:xfrm flipH="1" flipV="1">
            <a:off x="8977119" y="3557372"/>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D610034-60BE-3AEA-BA1F-87F4D478631D}"/>
              </a:ext>
            </a:extLst>
          </p:cNvPr>
          <p:cNvCxnSpPr>
            <a:cxnSpLocks/>
          </p:cNvCxnSpPr>
          <p:nvPr/>
        </p:nvCxnSpPr>
        <p:spPr>
          <a:xfrm flipH="1" flipV="1">
            <a:off x="8529148" y="3739204"/>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7AE50A4F-06A7-0AB6-FE99-63B151C255B6}"/>
              </a:ext>
            </a:extLst>
          </p:cNvPr>
          <p:cNvCxnSpPr>
            <a:cxnSpLocks/>
          </p:cNvCxnSpPr>
          <p:nvPr/>
        </p:nvCxnSpPr>
        <p:spPr>
          <a:xfrm flipH="1" flipV="1">
            <a:off x="7905638" y="3239810"/>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A5038C6B-2029-3911-D313-0F4FA29CDCAE}"/>
              </a:ext>
            </a:extLst>
          </p:cNvPr>
          <p:cNvCxnSpPr>
            <a:cxnSpLocks/>
          </p:cNvCxnSpPr>
          <p:nvPr/>
        </p:nvCxnSpPr>
        <p:spPr>
          <a:xfrm flipH="1" flipV="1">
            <a:off x="7485187" y="3424662"/>
            <a:ext cx="304367" cy="2320"/>
          </a:xfrm>
          <a:prstGeom prst="line">
            <a:avLst/>
          </a:prstGeom>
          <a:ln w="19050">
            <a:solidFill>
              <a:srgbClr val="333F50"/>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A00F4356-7257-03AF-5C34-B0E5D09E79D2}"/>
              </a:ext>
            </a:extLst>
          </p:cNvPr>
          <p:cNvGrpSpPr/>
          <p:nvPr/>
        </p:nvGrpSpPr>
        <p:grpSpPr>
          <a:xfrm>
            <a:off x="308420" y="5106319"/>
            <a:ext cx="359664" cy="365760"/>
            <a:chOff x="0" y="0"/>
            <a:chExt cx="548640" cy="548640"/>
          </a:xfrm>
        </p:grpSpPr>
        <p:sp>
          <p:nvSpPr>
            <p:cNvPr id="12" name="Oval 11">
              <a:extLst>
                <a:ext uri="{FF2B5EF4-FFF2-40B4-BE49-F238E27FC236}">
                  <a16:creationId xmlns:a16="http://schemas.microsoft.com/office/drawing/2014/main" id="{5EA913DE-2F28-6825-E125-1CC14EDDDC37}"/>
                </a:ext>
              </a:extLst>
            </p:cNvPr>
            <p:cNvSpPr>
              <a:spLocks noChangeAspect="1"/>
            </p:cNvSpPr>
            <p:nvPr/>
          </p:nvSpPr>
          <p:spPr>
            <a:xfrm>
              <a:off x="0" y="0"/>
              <a:ext cx="548640" cy="5486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Oval 12">
              <a:extLst>
                <a:ext uri="{FF2B5EF4-FFF2-40B4-BE49-F238E27FC236}">
                  <a16:creationId xmlns:a16="http://schemas.microsoft.com/office/drawing/2014/main" id="{0F6D752A-F12D-9996-D02E-8DBC3A467117}"/>
                </a:ext>
              </a:extLst>
            </p:cNvPr>
            <p:cNvSpPr>
              <a:spLocks noChangeAspect="1"/>
            </p:cNvSpPr>
            <p:nvPr/>
          </p:nvSpPr>
          <p:spPr>
            <a:xfrm>
              <a:off x="45720" y="45720"/>
              <a:ext cx="457200" cy="457200"/>
            </a:xfrm>
            <a:prstGeom prst="ellipse">
              <a:avLst/>
            </a:prstGeom>
            <a:solidFill>
              <a:srgbClr val="333F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4" name="Graphic 17" descr="Lights On with solid fill">
              <a:extLst>
                <a:ext uri="{FF2B5EF4-FFF2-40B4-BE49-F238E27FC236}">
                  <a16:creationId xmlns:a16="http://schemas.microsoft.com/office/drawing/2014/main" id="{B2F9DCBF-0AA0-1E18-56EB-F524D9F18EBF}"/>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265" y="74265"/>
              <a:ext cx="400110" cy="400110"/>
            </a:xfrm>
            <a:prstGeom prst="rect">
              <a:avLst/>
            </a:prstGeom>
          </p:spPr>
        </p:pic>
      </p:grpSp>
    </p:spTree>
    <p:extLst>
      <p:ext uri="{BB962C8B-B14F-4D97-AF65-F5344CB8AC3E}">
        <p14:creationId xmlns:p14="http://schemas.microsoft.com/office/powerpoint/2010/main" val="762637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Instructions</a:t>
            </a:r>
          </a:p>
        </p:txBody>
      </p:sp>
      <p:sp>
        <p:nvSpPr>
          <p:cNvPr id="3" name="Slide Number Placeholder 2"/>
          <p:cNvSpPr>
            <a:spLocks noGrp="1"/>
          </p:cNvSpPr>
          <p:nvPr>
            <p:ph type="sldNum" sz="quarter" idx="4"/>
          </p:nvPr>
        </p:nvSpPr>
        <p:spPr/>
        <p:txBody>
          <a:bodyPr/>
          <a:lstStyle/>
          <a:p>
            <a:fld id="{E35FA051-85A1-48C3-861B-F3C98AFB19CF}" type="slidenum">
              <a:rPr lang="en-US" smtClean="0"/>
              <a:t>3</a:t>
            </a:fld>
            <a:endParaRPr lang="en-US"/>
          </a:p>
        </p:txBody>
      </p:sp>
      <p:sp>
        <p:nvSpPr>
          <p:cNvPr id="4" name="TextBox 3">
            <a:extLst>
              <a:ext uri="{FF2B5EF4-FFF2-40B4-BE49-F238E27FC236}">
                <a16:creationId xmlns:a16="http://schemas.microsoft.com/office/drawing/2014/main" id="{C7C078D2-83DF-BDBF-1FD4-7505CDB2AB29}"/>
              </a:ext>
            </a:extLst>
          </p:cNvPr>
          <p:cNvSpPr txBox="1"/>
          <p:nvPr/>
        </p:nvSpPr>
        <p:spPr>
          <a:xfrm>
            <a:off x="609600" y="1371600"/>
            <a:ext cx="10972800" cy="3657600"/>
          </a:xfrm>
          <a:prstGeom prst="rect">
            <a:avLst/>
          </a:prstGeom>
          <a:noFill/>
        </p:spPr>
        <p:txBody>
          <a:bodyPr wrap="square">
            <a:spAutoFit/>
          </a:bodyPr>
          <a:lstStyle/>
          <a:p>
            <a:r>
              <a:rPr lang="en-US" b="1" dirty="0">
                <a:latin typeface="Cambria" panose="02040503050406030204" pitchFamily="18" charset="0"/>
                <a:ea typeface="Cambria" panose="02040503050406030204" pitchFamily="18" charset="0"/>
              </a:rPr>
              <a:t>How do we apply a Fishbone Diagram?</a:t>
            </a:r>
          </a:p>
          <a:p>
            <a:endParaRPr lang="en-US" b="1" dirty="0">
              <a:latin typeface="Cambria" panose="02040503050406030204" pitchFamily="18" charset="0"/>
              <a:ea typeface="Cambria" panose="02040503050406030204" pitchFamily="18" charset="0"/>
            </a:endParaRPr>
          </a:p>
          <a:p>
            <a:r>
              <a:rPr lang="en-US" dirty="0">
                <a:latin typeface="Cambria" panose="02040503050406030204" pitchFamily="18" charset="0"/>
                <a:ea typeface="Cambria" panose="02040503050406030204" pitchFamily="18" charset="0"/>
              </a:rPr>
              <a:t>1. Use the problem statement you identified following the TAGS methodology and that you included on your problem solving canvas. This is written at the mouth (right most box) of the “fish.” </a:t>
            </a:r>
          </a:p>
          <a:p>
            <a:r>
              <a:rPr lang="en-US" dirty="0">
                <a:latin typeface="Cambria" panose="02040503050406030204" pitchFamily="18" charset="0"/>
                <a:ea typeface="Cambria" panose="02040503050406030204" pitchFamily="18" charset="0"/>
              </a:rPr>
              <a:t>2. Identify and agree on the major categories that contribute to the cause of the problem. Write the categories at the top and bottom of the fish (in the outlined boxes of the NPIER template). </a:t>
            </a:r>
          </a:p>
          <a:p>
            <a:r>
              <a:rPr lang="en-US" dirty="0">
                <a:latin typeface="Cambria" panose="02040503050406030204" pitchFamily="18" charset="0"/>
                <a:ea typeface="Cambria" panose="02040503050406030204" pitchFamily="18" charset="0"/>
              </a:rPr>
              <a:t>3. Brainstorm all the possible causes of the problem. Write the causes under whichever category they best align with (branched off category arrow). These should be based on the waste identified in the CSM or VSM.</a:t>
            </a:r>
          </a:p>
          <a:p>
            <a:r>
              <a:rPr lang="en-US" dirty="0">
                <a:latin typeface="Cambria" panose="02040503050406030204" pitchFamily="18" charset="0"/>
                <a:ea typeface="Cambria" panose="02040503050406030204" pitchFamily="18" charset="0"/>
              </a:rPr>
              <a:t>4. Continue to identify causes that contribute to the problem statement by asking, “why does this happen?”</a:t>
            </a:r>
          </a:p>
          <a:p>
            <a:r>
              <a:rPr lang="en-US" dirty="0">
                <a:latin typeface="Cambria" panose="02040503050406030204" pitchFamily="18" charset="0"/>
                <a:ea typeface="Cambria" panose="02040503050406030204" pitchFamily="18" charset="0"/>
              </a:rPr>
              <a:t>5. If sub-causes can be identified, draw lines branching off the primary cause to link to a sub-cause. Generate as many levels of causes as the team can identify and organize them under related causes/categories.</a:t>
            </a:r>
          </a:p>
          <a:p>
            <a:r>
              <a:rPr lang="en-US" dirty="0">
                <a:latin typeface="Cambria" panose="02040503050406030204" pitchFamily="18" charset="0"/>
                <a:ea typeface="Cambria" panose="02040503050406030204" pitchFamily="18" charset="0"/>
              </a:rPr>
              <a:t>6. The Fishbone will inform the 5 Why analysis in identifying root causes.</a:t>
            </a:r>
          </a:p>
        </p:txBody>
      </p:sp>
    </p:spTree>
    <p:extLst>
      <p:ext uri="{BB962C8B-B14F-4D97-AF65-F5344CB8AC3E}">
        <p14:creationId xmlns:p14="http://schemas.microsoft.com/office/powerpoint/2010/main" val="4011548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Fishbone Diagram Example</a:t>
            </a:r>
          </a:p>
        </p:txBody>
      </p:sp>
      <p:cxnSp>
        <p:nvCxnSpPr>
          <p:cNvPr id="3" name="Straight Arrow Connector 2">
            <a:extLst>
              <a:ext uri="{FF2B5EF4-FFF2-40B4-BE49-F238E27FC236}">
                <a16:creationId xmlns:a16="http://schemas.microsoft.com/office/drawing/2014/main" id="{99CCE8FC-B0F3-240F-AD6F-CC3B01088365}"/>
              </a:ext>
            </a:extLst>
          </p:cNvPr>
          <p:cNvCxnSpPr>
            <a:cxnSpLocks/>
          </p:cNvCxnSpPr>
          <p:nvPr/>
        </p:nvCxnSpPr>
        <p:spPr bwMode="auto">
          <a:xfrm>
            <a:off x="712389" y="3662925"/>
            <a:ext cx="9250343" cy="1"/>
          </a:xfrm>
          <a:prstGeom prst="straightConnector1">
            <a:avLst/>
          </a:prstGeom>
          <a:solidFill>
            <a:schemeClr val="accent1"/>
          </a:solidFill>
          <a:ln w="9525" cap="flat" cmpd="sng" algn="ctr">
            <a:solidFill>
              <a:srgbClr val="000000"/>
            </a:solidFill>
            <a:prstDash val="solid"/>
            <a:round/>
            <a:headEnd type="none" w="med" len="med"/>
            <a:tailEnd type="triangle"/>
          </a:ln>
          <a:effectLst/>
        </p:spPr>
      </p:cxnSp>
      <p:sp>
        <p:nvSpPr>
          <p:cNvPr id="9" name="Rectangle 8">
            <a:extLst>
              <a:ext uri="{FF2B5EF4-FFF2-40B4-BE49-F238E27FC236}">
                <a16:creationId xmlns:a16="http://schemas.microsoft.com/office/drawing/2014/main" id="{FC46DAC2-DD0F-B305-067E-C0D09A233502}"/>
              </a:ext>
            </a:extLst>
          </p:cNvPr>
          <p:cNvSpPr/>
          <p:nvPr/>
        </p:nvSpPr>
        <p:spPr bwMode="auto">
          <a:xfrm>
            <a:off x="10037585" y="2912159"/>
            <a:ext cx="2011680" cy="1645920"/>
          </a:xfrm>
          <a:prstGeom prst="rect">
            <a:avLst/>
          </a:prstGeom>
          <a:solidFill>
            <a:srgbClr val="002060"/>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lgn="ctr" fontAlgn="base">
              <a:spcBef>
                <a:spcPct val="0"/>
              </a:spcBef>
              <a:spcAft>
                <a:spcPct val="0"/>
              </a:spcAft>
              <a:defRPr/>
            </a:pPr>
            <a:r>
              <a:rPr lang="en-US" sz="1400" b="1" dirty="0">
                <a:solidFill>
                  <a:srgbClr val="FFFFFF"/>
                </a:solidFill>
                <a:latin typeface="Cambria" panose="02040503050406030204" pitchFamily="18" charset="0"/>
                <a:ea typeface="Cambria" panose="02040503050406030204" pitchFamily="18" charset="0"/>
                <a:cs typeface="Times New Roman"/>
              </a:rPr>
              <a:t>1.5 mile run time is 15:00 but must be reduced by 1:15 to meet Navy age adjusted PFA standard of 13:45 for 29 year old males</a:t>
            </a:r>
          </a:p>
        </p:txBody>
      </p:sp>
      <p:cxnSp>
        <p:nvCxnSpPr>
          <p:cNvPr id="10" name="Straight Connector 9">
            <a:extLst>
              <a:ext uri="{FF2B5EF4-FFF2-40B4-BE49-F238E27FC236}">
                <a16:creationId xmlns:a16="http://schemas.microsoft.com/office/drawing/2014/main" id="{4614B4AC-0912-9547-E19D-620956E26B3D}"/>
              </a:ext>
            </a:extLst>
          </p:cNvPr>
          <p:cNvCxnSpPr>
            <a:cxnSpLocks/>
          </p:cNvCxnSpPr>
          <p:nvPr/>
        </p:nvCxnSpPr>
        <p:spPr bwMode="auto">
          <a:xfrm flipH="1">
            <a:off x="7096539" y="3662926"/>
            <a:ext cx="1994322" cy="2206260"/>
          </a:xfrm>
          <a:prstGeom prst="line">
            <a:avLst/>
          </a:prstGeom>
          <a:solidFill>
            <a:schemeClr val="accent1"/>
          </a:solidFill>
          <a:ln w="9525" cap="flat" cmpd="sng" algn="ctr">
            <a:solidFill>
              <a:srgbClr val="000000"/>
            </a:solidFill>
            <a:prstDash val="solid"/>
            <a:round/>
            <a:headEnd type="none" w="med" len="med"/>
            <a:tailEnd type="none" w="med" len="med"/>
          </a:ln>
          <a:effectLst/>
        </p:spPr>
      </p:cxnSp>
      <p:cxnSp>
        <p:nvCxnSpPr>
          <p:cNvPr id="21" name="Straight Connector 20">
            <a:extLst>
              <a:ext uri="{FF2B5EF4-FFF2-40B4-BE49-F238E27FC236}">
                <a16:creationId xmlns:a16="http://schemas.microsoft.com/office/drawing/2014/main" id="{19899126-DCFF-0284-4DEA-EF41FF6C7E6D}"/>
              </a:ext>
            </a:extLst>
          </p:cNvPr>
          <p:cNvCxnSpPr>
            <a:cxnSpLocks/>
          </p:cNvCxnSpPr>
          <p:nvPr/>
        </p:nvCxnSpPr>
        <p:spPr bwMode="auto">
          <a:xfrm flipH="1" flipV="1">
            <a:off x="7006856" y="1114482"/>
            <a:ext cx="2084005" cy="2548444"/>
          </a:xfrm>
          <a:prstGeom prst="line">
            <a:avLst/>
          </a:prstGeom>
          <a:solidFill>
            <a:schemeClr val="accent1"/>
          </a:solidFill>
          <a:ln w="9525" cap="flat" cmpd="sng" algn="ctr">
            <a:solidFill>
              <a:srgbClr val="000000"/>
            </a:solidFill>
            <a:prstDash val="solid"/>
            <a:round/>
            <a:headEnd type="none" w="med" len="med"/>
            <a:tailEnd type="none" w="med" len="med"/>
          </a:ln>
          <a:effectLst/>
        </p:spPr>
      </p:cxnSp>
      <p:cxnSp>
        <p:nvCxnSpPr>
          <p:cNvPr id="22" name="Straight Connector 21">
            <a:extLst>
              <a:ext uri="{FF2B5EF4-FFF2-40B4-BE49-F238E27FC236}">
                <a16:creationId xmlns:a16="http://schemas.microsoft.com/office/drawing/2014/main" id="{A5D48C44-8B0B-6F41-B401-CC066DD47370}"/>
              </a:ext>
            </a:extLst>
          </p:cNvPr>
          <p:cNvCxnSpPr>
            <a:cxnSpLocks/>
          </p:cNvCxnSpPr>
          <p:nvPr/>
        </p:nvCxnSpPr>
        <p:spPr bwMode="auto">
          <a:xfrm flipH="1">
            <a:off x="4018682" y="3662926"/>
            <a:ext cx="2197842" cy="2191437"/>
          </a:xfrm>
          <a:prstGeom prst="line">
            <a:avLst/>
          </a:prstGeom>
          <a:solidFill>
            <a:schemeClr val="accent1"/>
          </a:solidFill>
          <a:ln w="9525" cap="flat" cmpd="sng" algn="ctr">
            <a:solidFill>
              <a:srgbClr val="000000"/>
            </a:solidFill>
            <a:prstDash val="solid"/>
            <a:round/>
            <a:headEnd type="none" w="med" len="med"/>
            <a:tailEnd type="none" w="med" len="med"/>
          </a:ln>
          <a:effectLst/>
        </p:spPr>
      </p:cxnSp>
      <p:cxnSp>
        <p:nvCxnSpPr>
          <p:cNvPr id="23" name="Straight Connector 22">
            <a:extLst>
              <a:ext uri="{FF2B5EF4-FFF2-40B4-BE49-F238E27FC236}">
                <a16:creationId xmlns:a16="http://schemas.microsoft.com/office/drawing/2014/main" id="{FA7AF951-D877-28B6-126B-4471ECCDFF88}"/>
              </a:ext>
            </a:extLst>
          </p:cNvPr>
          <p:cNvCxnSpPr>
            <a:cxnSpLocks/>
          </p:cNvCxnSpPr>
          <p:nvPr/>
        </p:nvCxnSpPr>
        <p:spPr bwMode="auto">
          <a:xfrm flipH="1" flipV="1">
            <a:off x="4093535" y="1114482"/>
            <a:ext cx="2122990" cy="2548445"/>
          </a:xfrm>
          <a:prstGeom prst="line">
            <a:avLst/>
          </a:prstGeom>
          <a:solidFill>
            <a:schemeClr val="accent1"/>
          </a:solidFill>
          <a:ln w="9525" cap="flat" cmpd="sng" algn="ctr">
            <a:solidFill>
              <a:srgbClr val="000000"/>
            </a:solidFill>
            <a:prstDash val="solid"/>
            <a:round/>
            <a:headEnd type="none" w="med" len="med"/>
            <a:tailEnd type="none" w="med" len="med"/>
          </a:ln>
          <a:effectLst/>
        </p:spPr>
      </p:cxnSp>
      <p:sp>
        <p:nvSpPr>
          <p:cNvPr id="25" name="TextBox 24">
            <a:extLst>
              <a:ext uri="{FF2B5EF4-FFF2-40B4-BE49-F238E27FC236}">
                <a16:creationId xmlns:a16="http://schemas.microsoft.com/office/drawing/2014/main" id="{282BD392-9E84-0888-179D-DD415C4FB4B4}"/>
              </a:ext>
            </a:extLst>
          </p:cNvPr>
          <p:cNvSpPr txBox="1"/>
          <p:nvPr/>
        </p:nvSpPr>
        <p:spPr>
          <a:xfrm>
            <a:off x="2235507" y="765582"/>
            <a:ext cx="2796363" cy="307777"/>
          </a:xfrm>
          <a:prstGeom prst="rect">
            <a:avLst/>
          </a:prstGeom>
          <a:noFill/>
          <a:ln w="28575">
            <a:solidFill>
              <a:srgbClr val="002060"/>
            </a:solidFill>
          </a:ln>
        </p:spPr>
        <p:txBody>
          <a:bodyPr wrap="square" rtlCol="0">
            <a:spAutoFit/>
          </a:bodyPr>
          <a:lstStyle/>
          <a:p>
            <a:pPr lvl="0" algn="ctr" defTabSz="457200">
              <a:defRPr/>
            </a:pPr>
            <a:r>
              <a:rPr lang="en-US" sz="1400" b="1" dirty="0">
                <a:solidFill>
                  <a:srgbClr val="000000"/>
                </a:solidFill>
                <a:latin typeface="Cambria" panose="02040503050406030204" pitchFamily="18" charset="0"/>
                <a:ea typeface="Cambria" panose="02040503050406030204" pitchFamily="18" charset="0"/>
                <a:cs typeface="Times New Roman"/>
              </a:rPr>
              <a:t>Diet</a:t>
            </a:r>
            <a:endParaRPr kumimoji="0" lang="en-US" sz="1400" b="1"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a:endParaRPr>
          </a:p>
        </p:txBody>
      </p:sp>
      <p:sp>
        <p:nvSpPr>
          <p:cNvPr id="26" name="TextBox 25">
            <a:extLst>
              <a:ext uri="{FF2B5EF4-FFF2-40B4-BE49-F238E27FC236}">
                <a16:creationId xmlns:a16="http://schemas.microsoft.com/office/drawing/2014/main" id="{BDF19AC7-43E9-A384-ABE4-7A94B3046DBF}"/>
              </a:ext>
            </a:extLst>
          </p:cNvPr>
          <p:cNvSpPr txBox="1"/>
          <p:nvPr/>
        </p:nvSpPr>
        <p:spPr>
          <a:xfrm>
            <a:off x="5742181" y="765582"/>
            <a:ext cx="2796363" cy="307777"/>
          </a:xfrm>
          <a:prstGeom prst="rect">
            <a:avLst/>
          </a:prstGeom>
          <a:noFill/>
          <a:ln w="28575">
            <a:solidFill>
              <a:srgbClr val="002060"/>
            </a:solidFill>
          </a:ln>
        </p:spPr>
        <p:txBody>
          <a:bodyPr wrap="square" rtlCol="0">
            <a:spAutoFit/>
          </a:bodyPr>
          <a:lstStyle/>
          <a:p>
            <a:pPr lvl="0" algn="ctr" defTabSz="457200">
              <a:defRPr/>
            </a:pPr>
            <a:r>
              <a:rPr lang="en-US" sz="1400" b="1" dirty="0">
                <a:solidFill>
                  <a:srgbClr val="000000"/>
                </a:solidFill>
                <a:latin typeface="Cambria" panose="02040503050406030204" pitchFamily="18" charset="0"/>
                <a:ea typeface="Cambria" panose="02040503050406030204" pitchFamily="18" charset="0"/>
                <a:cs typeface="Times New Roman"/>
              </a:rPr>
              <a:t>Motivation and Discipline </a:t>
            </a:r>
          </a:p>
        </p:txBody>
      </p:sp>
      <p:sp>
        <p:nvSpPr>
          <p:cNvPr id="27" name="TextBox 26">
            <a:extLst>
              <a:ext uri="{FF2B5EF4-FFF2-40B4-BE49-F238E27FC236}">
                <a16:creationId xmlns:a16="http://schemas.microsoft.com/office/drawing/2014/main" id="{189192A5-B37B-68AD-D13D-9BE3205D9957}"/>
              </a:ext>
            </a:extLst>
          </p:cNvPr>
          <p:cNvSpPr txBox="1"/>
          <p:nvPr/>
        </p:nvSpPr>
        <p:spPr>
          <a:xfrm>
            <a:off x="3171509" y="5883585"/>
            <a:ext cx="2796363" cy="307777"/>
          </a:xfrm>
          <a:prstGeom prst="rect">
            <a:avLst/>
          </a:prstGeom>
          <a:noFill/>
          <a:ln w="28575">
            <a:solidFill>
              <a:srgbClr val="002060"/>
            </a:solidFill>
          </a:ln>
        </p:spPr>
        <p:txBody>
          <a:bodyPr wrap="square" rtlCol="0">
            <a:spAutoFit/>
          </a:bodyPr>
          <a:lstStyle/>
          <a:p>
            <a:pPr lvl="0" algn="ctr" defTabSz="457200">
              <a:defRPr/>
            </a:pPr>
            <a:r>
              <a:rPr lang="en-US" sz="1400" b="1" dirty="0">
                <a:solidFill>
                  <a:srgbClr val="000000"/>
                </a:solidFill>
                <a:latin typeface="Cambria" panose="02040503050406030204" pitchFamily="18" charset="0"/>
                <a:ea typeface="Cambria" panose="02040503050406030204" pitchFamily="18" charset="0"/>
                <a:cs typeface="Times New Roman"/>
              </a:rPr>
              <a:t>Training Routine </a:t>
            </a:r>
          </a:p>
        </p:txBody>
      </p:sp>
      <p:sp>
        <p:nvSpPr>
          <p:cNvPr id="28" name="TextBox 27">
            <a:extLst>
              <a:ext uri="{FF2B5EF4-FFF2-40B4-BE49-F238E27FC236}">
                <a16:creationId xmlns:a16="http://schemas.microsoft.com/office/drawing/2014/main" id="{6D0FB156-2B7C-63F4-2FA1-8DA3FF03BBBD}"/>
              </a:ext>
            </a:extLst>
          </p:cNvPr>
          <p:cNvSpPr txBox="1"/>
          <p:nvPr/>
        </p:nvSpPr>
        <p:spPr>
          <a:xfrm>
            <a:off x="6257172" y="5883585"/>
            <a:ext cx="2796363" cy="307777"/>
          </a:xfrm>
          <a:prstGeom prst="rect">
            <a:avLst/>
          </a:prstGeom>
          <a:noFill/>
          <a:ln w="28575">
            <a:solidFill>
              <a:srgbClr val="002060"/>
            </a:solidFill>
          </a:ln>
        </p:spPr>
        <p:txBody>
          <a:bodyPr wrap="square" rtlCol="0">
            <a:spAutoFit/>
          </a:bodyPr>
          <a:lstStyle/>
          <a:p>
            <a:pPr lvl="0" algn="ctr" defTabSz="457200">
              <a:defRPr/>
            </a:pPr>
            <a:r>
              <a:rPr lang="en-US" sz="1400" b="1" dirty="0">
                <a:solidFill>
                  <a:srgbClr val="000000"/>
                </a:solidFill>
                <a:latin typeface="Cambria" panose="02040503050406030204" pitchFamily="18" charset="0"/>
                <a:ea typeface="Cambria" panose="02040503050406030204" pitchFamily="18" charset="0"/>
                <a:cs typeface="Times New Roman"/>
              </a:rPr>
              <a:t>Running Form</a:t>
            </a:r>
          </a:p>
        </p:txBody>
      </p:sp>
      <p:cxnSp>
        <p:nvCxnSpPr>
          <p:cNvPr id="4" name="Straight Arrow Connector 3">
            <a:extLst>
              <a:ext uri="{FF2B5EF4-FFF2-40B4-BE49-F238E27FC236}">
                <a16:creationId xmlns:a16="http://schemas.microsoft.com/office/drawing/2014/main" id="{001D3F0D-EE61-F3D5-D298-7F7F890D2326}"/>
              </a:ext>
            </a:extLst>
          </p:cNvPr>
          <p:cNvCxnSpPr>
            <a:cxnSpLocks/>
          </p:cNvCxnSpPr>
          <p:nvPr/>
        </p:nvCxnSpPr>
        <p:spPr>
          <a:xfrm>
            <a:off x="3672751" y="2840966"/>
            <a:ext cx="18288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9F7070FA-7DD2-3AF5-9E8B-2CCA03FD6314}"/>
              </a:ext>
            </a:extLst>
          </p:cNvPr>
          <p:cNvCxnSpPr>
            <a:cxnSpLocks/>
          </p:cNvCxnSpPr>
          <p:nvPr/>
        </p:nvCxnSpPr>
        <p:spPr>
          <a:xfrm>
            <a:off x="2758351" y="1735504"/>
            <a:ext cx="18288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62C0F95-28AB-172E-12EC-2851D5F65E00}"/>
              </a:ext>
            </a:extLst>
          </p:cNvPr>
          <p:cNvCxnSpPr>
            <a:cxnSpLocks/>
          </p:cNvCxnSpPr>
          <p:nvPr/>
        </p:nvCxnSpPr>
        <p:spPr>
          <a:xfrm>
            <a:off x="3834132" y="4162239"/>
            <a:ext cx="18288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1CF7D369-245C-D31E-9B66-84C673C95F44}"/>
              </a:ext>
            </a:extLst>
          </p:cNvPr>
          <p:cNvCxnSpPr>
            <a:cxnSpLocks/>
          </p:cNvCxnSpPr>
          <p:nvPr/>
        </p:nvCxnSpPr>
        <p:spPr>
          <a:xfrm>
            <a:off x="2768754" y="5239425"/>
            <a:ext cx="18288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691C47C-C8F0-3735-D2F3-D49595F5610E}"/>
              </a:ext>
            </a:extLst>
          </p:cNvPr>
          <p:cNvCxnSpPr>
            <a:cxnSpLocks/>
          </p:cNvCxnSpPr>
          <p:nvPr/>
        </p:nvCxnSpPr>
        <p:spPr>
          <a:xfrm>
            <a:off x="6828946" y="4143766"/>
            <a:ext cx="18288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F0D53CE0-82B1-8280-BDBE-7DFB98993F2E}"/>
              </a:ext>
            </a:extLst>
          </p:cNvPr>
          <p:cNvCxnSpPr>
            <a:cxnSpLocks/>
          </p:cNvCxnSpPr>
          <p:nvPr/>
        </p:nvCxnSpPr>
        <p:spPr>
          <a:xfrm flipH="1">
            <a:off x="7872501" y="5038113"/>
            <a:ext cx="18288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4ACFC5E3-85B6-28AF-B955-28DAA09F6967}"/>
              </a:ext>
            </a:extLst>
          </p:cNvPr>
          <p:cNvCxnSpPr>
            <a:cxnSpLocks/>
          </p:cNvCxnSpPr>
          <p:nvPr/>
        </p:nvCxnSpPr>
        <p:spPr>
          <a:xfrm>
            <a:off x="6216524" y="2406193"/>
            <a:ext cx="18288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2490E333-CF39-619A-5BDD-956259DE26F2}"/>
              </a:ext>
            </a:extLst>
          </p:cNvPr>
          <p:cNvCxnSpPr>
            <a:cxnSpLocks/>
          </p:cNvCxnSpPr>
          <p:nvPr/>
        </p:nvCxnSpPr>
        <p:spPr>
          <a:xfrm flipH="1">
            <a:off x="7520851" y="1735504"/>
            <a:ext cx="18288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7597514" y="1454026"/>
            <a:ext cx="1798890" cy="307777"/>
          </a:xfrm>
          <a:prstGeom prst="rect">
            <a:avLst/>
          </a:prstGeom>
        </p:spPr>
        <p:txBody>
          <a:bodyPr wrap="none">
            <a:spAutoFit/>
          </a:bodyPr>
          <a:lstStyle/>
          <a:p>
            <a:r>
              <a:rPr lang="en-US" sz="1400" dirty="0">
                <a:latin typeface="Cambria" panose="02040503050406030204" pitchFamily="18" charset="0"/>
                <a:ea typeface="Cambria" panose="02040503050406030204" pitchFamily="18" charset="0"/>
              </a:rPr>
              <a:t>Lack of prioritization</a:t>
            </a:r>
          </a:p>
        </p:txBody>
      </p:sp>
      <p:sp>
        <p:nvSpPr>
          <p:cNvPr id="32" name="Text box_6387357898124937650">
            <a:extLst>
              <a:ext uri="{FF2B5EF4-FFF2-40B4-BE49-F238E27FC236}">
                <a16:creationId xmlns:a16="http://schemas.microsoft.com/office/drawing/2014/main" id="{07C260FB-41C0-AD71-5369-3725ADA051FA}"/>
              </a:ext>
            </a:extLst>
          </p:cNvPr>
          <p:cNvSpPr/>
          <p:nvPr>
            <p:custDataLst>
              <p:tags r:id="rId2"/>
            </p:custDataLst>
          </p:nvPr>
        </p:nvSpPr>
        <p:spPr>
          <a:xfrm>
            <a:off x="6606451" y="2186123"/>
            <a:ext cx="1043555" cy="215444"/>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spAutoFit/>
          </a:bodyPr>
          <a:lstStyle/>
          <a:p>
            <a:r>
              <a:rPr lang="en-US" sz="1400" dirty="0">
                <a:solidFill>
                  <a:schemeClr val="tx1"/>
                </a:solidFill>
                <a:latin typeface="Cambria" panose="02040503050406030204" pitchFamily="18" charset="0"/>
                <a:ea typeface="Cambria" panose="02040503050406030204" pitchFamily="18" charset="0"/>
              </a:rPr>
              <a:t>Commitment </a:t>
            </a:r>
          </a:p>
        </p:txBody>
      </p:sp>
      <p:sp>
        <p:nvSpPr>
          <p:cNvPr id="33" name="Text box_6387357898124937650">
            <a:extLst>
              <a:ext uri="{FF2B5EF4-FFF2-40B4-BE49-F238E27FC236}">
                <a16:creationId xmlns:a16="http://schemas.microsoft.com/office/drawing/2014/main" id="{8ECCD138-5DCC-AB6F-99D0-326B4CE8E5F9}"/>
              </a:ext>
            </a:extLst>
          </p:cNvPr>
          <p:cNvSpPr/>
          <p:nvPr>
            <p:custDataLst>
              <p:tags r:id="rId3"/>
            </p:custDataLst>
          </p:nvPr>
        </p:nvSpPr>
        <p:spPr>
          <a:xfrm>
            <a:off x="1634954" y="1525847"/>
            <a:ext cx="2982682" cy="215444"/>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400" dirty="0">
                <a:solidFill>
                  <a:schemeClr val="tx1"/>
                </a:solidFill>
                <a:latin typeface="Cambria" panose="02040503050406030204" pitchFamily="18" charset="0"/>
                <a:ea typeface="Cambria" panose="02040503050406030204" pitchFamily="18" charset="0"/>
              </a:rPr>
              <a:t>Amount of calories consumed per day</a:t>
            </a:r>
          </a:p>
        </p:txBody>
      </p:sp>
      <p:sp>
        <p:nvSpPr>
          <p:cNvPr id="34" name="Text box_6387357898124937650">
            <a:extLst>
              <a:ext uri="{FF2B5EF4-FFF2-40B4-BE49-F238E27FC236}">
                <a16:creationId xmlns:a16="http://schemas.microsoft.com/office/drawing/2014/main" id="{8293A4C6-2F85-26DE-5142-3ACFB1FD4F02}"/>
              </a:ext>
            </a:extLst>
          </p:cNvPr>
          <p:cNvSpPr/>
          <p:nvPr>
            <p:custDataLst>
              <p:tags r:id="rId4"/>
            </p:custDataLst>
          </p:nvPr>
        </p:nvSpPr>
        <p:spPr>
          <a:xfrm>
            <a:off x="3185135" y="2637368"/>
            <a:ext cx="2207336" cy="215444"/>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spAutoFit/>
          </a:bodyPr>
          <a:lstStyle/>
          <a:p>
            <a:r>
              <a:rPr lang="en-US" sz="1400" dirty="0">
                <a:solidFill>
                  <a:schemeClr val="tx1"/>
                </a:solidFill>
                <a:latin typeface="Cambria" panose="02040503050406030204" pitchFamily="18" charset="0"/>
                <a:ea typeface="Cambria" panose="02040503050406030204" pitchFamily="18" charset="0"/>
              </a:rPr>
              <a:t>Quality of calories consumed</a:t>
            </a:r>
          </a:p>
        </p:txBody>
      </p:sp>
      <p:sp>
        <p:nvSpPr>
          <p:cNvPr id="35" name="Text box_6387357898124937650">
            <a:extLst>
              <a:ext uri="{FF2B5EF4-FFF2-40B4-BE49-F238E27FC236}">
                <a16:creationId xmlns:a16="http://schemas.microsoft.com/office/drawing/2014/main" id="{84639551-16BF-146F-24BA-59BB0E4070BA}"/>
              </a:ext>
            </a:extLst>
          </p:cNvPr>
          <p:cNvSpPr/>
          <p:nvPr>
            <p:custDataLst>
              <p:tags r:id="rId5"/>
            </p:custDataLst>
          </p:nvPr>
        </p:nvSpPr>
        <p:spPr>
          <a:xfrm>
            <a:off x="4233123" y="3945418"/>
            <a:ext cx="1119730" cy="215444"/>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spAutoFit/>
          </a:bodyPr>
          <a:lstStyle/>
          <a:p>
            <a:r>
              <a:rPr lang="en-US" sz="1400" dirty="0">
                <a:solidFill>
                  <a:schemeClr val="tx1"/>
                </a:solidFill>
                <a:latin typeface="Cambria" panose="02040503050406030204" pitchFamily="18" charset="0"/>
                <a:ea typeface="Cambria" panose="02040503050406030204" pitchFamily="18" charset="0"/>
              </a:rPr>
              <a:t>Exercise focus </a:t>
            </a:r>
          </a:p>
        </p:txBody>
      </p:sp>
      <p:sp>
        <p:nvSpPr>
          <p:cNvPr id="36" name="TextBox 35">
            <a:extLst>
              <a:ext uri="{FF2B5EF4-FFF2-40B4-BE49-F238E27FC236}">
                <a16:creationId xmlns:a16="http://schemas.microsoft.com/office/drawing/2014/main" id="{0E7108F8-A03C-D959-04C0-510301D53EC3}"/>
              </a:ext>
            </a:extLst>
          </p:cNvPr>
          <p:cNvSpPr txBox="1"/>
          <p:nvPr/>
        </p:nvSpPr>
        <p:spPr>
          <a:xfrm>
            <a:off x="2327490" y="4969786"/>
            <a:ext cx="2502370" cy="307777"/>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en-US" sz="1400" dirty="0">
                <a:latin typeface="Cambria" panose="02040503050406030204" pitchFamily="18" charset="0"/>
                <a:ea typeface="Cambria" panose="02040503050406030204" pitchFamily="18" charset="0"/>
              </a:rPr>
              <a:t>Many weather cancellations</a:t>
            </a:r>
            <a:endParaRPr lang="en-US" sz="1400" i="1" dirty="0">
              <a:solidFill>
                <a:schemeClr val="tx1"/>
              </a:solidFill>
              <a:latin typeface="Cambria" panose="02040503050406030204" pitchFamily="18" charset="0"/>
              <a:ea typeface="Cambria" panose="02040503050406030204" pitchFamily="18" charset="0"/>
            </a:endParaRPr>
          </a:p>
        </p:txBody>
      </p:sp>
      <p:sp>
        <p:nvSpPr>
          <p:cNvPr id="37" name="Text box_6387357898124937650">
            <a:extLst>
              <a:ext uri="{FF2B5EF4-FFF2-40B4-BE49-F238E27FC236}">
                <a16:creationId xmlns:a16="http://schemas.microsoft.com/office/drawing/2014/main" id="{B69D1A7C-84A5-7497-AF79-16EB376A03A2}"/>
              </a:ext>
            </a:extLst>
          </p:cNvPr>
          <p:cNvSpPr/>
          <p:nvPr>
            <p:custDataLst>
              <p:tags r:id="rId6"/>
            </p:custDataLst>
          </p:nvPr>
        </p:nvSpPr>
        <p:spPr>
          <a:xfrm>
            <a:off x="7163248" y="3942011"/>
            <a:ext cx="1203727" cy="215444"/>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spAutoFit/>
          </a:bodyPr>
          <a:lstStyle/>
          <a:p>
            <a:r>
              <a:rPr lang="en-US" sz="1400" dirty="0">
                <a:solidFill>
                  <a:schemeClr val="tx1"/>
                </a:solidFill>
                <a:latin typeface="Cambria" panose="02040503050406030204" pitchFamily="18" charset="0"/>
                <a:ea typeface="Cambria" panose="02040503050406030204" pitchFamily="18" charset="0"/>
              </a:rPr>
              <a:t>Poor technique </a:t>
            </a:r>
          </a:p>
        </p:txBody>
      </p:sp>
      <p:sp>
        <p:nvSpPr>
          <p:cNvPr id="38" name="Text box_6387357898124937650">
            <a:extLst>
              <a:ext uri="{FF2B5EF4-FFF2-40B4-BE49-F238E27FC236}">
                <a16:creationId xmlns:a16="http://schemas.microsoft.com/office/drawing/2014/main" id="{A25057F7-5A58-F6B0-16B0-FEC53CB08806}"/>
              </a:ext>
            </a:extLst>
          </p:cNvPr>
          <p:cNvSpPr/>
          <p:nvPr>
            <p:custDataLst>
              <p:tags r:id="rId7"/>
            </p:custDataLst>
          </p:nvPr>
        </p:nvSpPr>
        <p:spPr>
          <a:xfrm>
            <a:off x="8537179" y="4825059"/>
            <a:ext cx="766557" cy="215444"/>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spAutoFit/>
          </a:bodyPr>
          <a:lstStyle/>
          <a:p>
            <a:r>
              <a:rPr lang="en-US" sz="1400" dirty="0">
                <a:solidFill>
                  <a:schemeClr val="tx1"/>
                </a:solidFill>
                <a:latin typeface="Cambria" panose="02040503050406030204" pitchFamily="18" charset="0"/>
                <a:ea typeface="Cambria" panose="02040503050406030204" pitchFamily="18" charset="0"/>
              </a:rPr>
              <a:t>Footwear </a:t>
            </a:r>
          </a:p>
        </p:txBody>
      </p:sp>
      <p:sp>
        <p:nvSpPr>
          <p:cNvPr id="39" name="Text box_6387357898124937650">
            <a:extLst>
              <a:ext uri="{FF2B5EF4-FFF2-40B4-BE49-F238E27FC236}">
                <a16:creationId xmlns:a16="http://schemas.microsoft.com/office/drawing/2014/main" id="{E64CA102-9BF6-C804-FBDA-EB5883D9EC79}"/>
              </a:ext>
            </a:extLst>
          </p:cNvPr>
          <p:cNvSpPr/>
          <p:nvPr>
            <p:custDataLst>
              <p:tags r:id="rId8"/>
            </p:custDataLst>
          </p:nvPr>
        </p:nvSpPr>
        <p:spPr>
          <a:xfrm rot="18900000">
            <a:off x="794534" y="2495135"/>
            <a:ext cx="2474585" cy="338554"/>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solidFill>
                  <a:schemeClr val="tx1"/>
                </a:solidFill>
                <a:latin typeface="Cambria" panose="02040503050406030204" pitchFamily="18" charset="0"/>
                <a:ea typeface="Cambria" panose="02040503050406030204" pitchFamily="18" charset="0"/>
              </a:rPr>
              <a:t> Understanding of relationship between consuming and burning calories</a:t>
            </a:r>
          </a:p>
        </p:txBody>
      </p:sp>
      <p:sp>
        <p:nvSpPr>
          <p:cNvPr id="41" name="Text box_6387357898124937650">
            <a:extLst>
              <a:ext uri="{FF2B5EF4-FFF2-40B4-BE49-F238E27FC236}">
                <a16:creationId xmlns:a16="http://schemas.microsoft.com/office/drawing/2014/main" id="{0583CCF0-EBC8-3C82-2B04-4793BEE17450}"/>
              </a:ext>
            </a:extLst>
          </p:cNvPr>
          <p:cNvSpPr/>
          <p:nvPr>
            <p:custDataLst>
              <p:tags r:id="rId9"/>
            </p:custDataLst>
          </p:nvPr>
        </p:nvSpPr>
        <p:spPr>
          <a:xfrm>
            <a:off x="3122490" y="3296341"/>
            <a:ext cx="1412104" cy="338554"/>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solidFill>
                  <a:schemeClr val="tx1"/>
                </a:solidFill>
                <a:latin typeface="Cambria" panose="02040503050406030204" pitchFamily="18" charset="0"/>
                <a:ea typeface="Cambria" panose="02040503050406030204" pitchFamily="18" charset="0"/>
              </a:rPr>
              <a:t>Excessive consumption of unhealthy calories</a:t>
            </a:r>
          </a:p>
        </p:txBody>
      </p:sp>
      <p:sp>
        <p:nvSpPr>
          <p:cNvPr id="42" name="Text box_6387357898124937650">
            <a:extLst>
              <a:ext uri="{FF2B5EF4-FFF2-40B4-BE49-F238E27FC236}">
                <a16:creationId xmlns:a16="http://schemas.microsoft.com/office/drawing/2014/main" id="{AF7ADC63-70FF-4879-83D8-F2428DE6432D}"/>
              </a:ext>
            </a:extLst>
          </p:cNvPr>
          <p:cNvSpPr/>
          <p:nvPr>
            <p:custDataLst>
              <p:tags r:id="rId10"/>
            </p:custDataLst>
          </p:nvPr>
        </p:nvSpPr>
        <p:spPr>
          <a:xfrm rot="18900000">
            <a:off x="1701599" y="5713642"/>
            <a:ext cx="1634302" cy="169277"/>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solidFill>
                  <a:schemeClr val="tx1"/>
                </a:solidFill>
                <a:latin typeface="Cambria" panose="02040503050406030204" pitchFamily="18" charset="0"/>
                <a:ea typeface="Cambria" panose="02040503050406030204" pitchFamily="18" charset="0"/>
              </a:rPr>
              <a:t>Singly focused on running</a:t>
            </a:r>
          </a:p>
        </p:txBody>
      </p:sp>
      <p:sp>
        <p:nvSpPr>
          <p:cNvPr id="43" name="Text box_6387357898124937650">
            <a:extLst>
              <a:ext uri="{FF2B5EF4-FFF2-40B4-BE49-F238E27FC236}">
                <a16:creationId xmlns:a16="http://schemas.microsoft.com/office/drawing/2014/main" id="{B100A78B-A7C5-BF75-16F3-BB693BDFE109}"/>
              </a:ext>
            </a:extLst>
          </p:cNvPr>
          <p:cNvSpPr/>
          <p:nvPr>
            <p:custDataLst>
              <p:tags r:id="rId11"/>
            </p:custDataLst>
          </p:nvPr>
        </p:nvSpPr>
        <p:spPr>
          <a:xfrm rot="18900000">
            <a:off x="3965592" y="4481018"/>
            <a:ext cx="1138004" cy="169277"/>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solidFill>
                  <a:schemeClr val="tx1"/>
                </a:solidFill>
                <a:latin typeface="Cambria" panose="02040503050406030204" pitchFamily="18" charset="0"/>
                <a:ea typeface="Cambria" panose="02040503050406030204" pitchFamily="18" charset="0"/>
              </a:rPr>
              <a:t>Distance Focused</a:t>
            </a:r>
          </a:p>
        </p:txBody>
      </p:sp>
      <p:sp>
        <p:nvSpPr>
          <p:cNvPr id="44" name="Text box_6387357898124937650">
            <a:extLst>
              <a:ext uri="{FF2B5EF4-FFF2-40B4-BE49-F238E27FC236}">
                <a16:creationId xmlns:a16="http://schemas.microsoft.com/office/drawing/2014/main" id="{D09C0B63-C064-E14A-E577-B5F064B788CB}"/>
              </a:ext>
            </a:extLst>
          </p:cNvPr>
          <p:cNvSpPr/>
          <p:nvPr>
            <p:custDataLst>
              <p:tags r:id="rId12"/>
            </p:custDataLst>
          </p:nvPr>
        </p:nvSpPr>
        <p:spPr>
          <a:xfrm rot="2700000">
            <a:off x="8653112" y="5344548"/>
            <a:ext cx="1013721" cy="338554"/>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solidFill>
                  <a:schemeClr val="tx1"/>
                </a:solidFill>
                <a:latin typeface="Cambria" panose="02040503050406030204" pitchFamily="18" charset="0"/>
                <a:ea typeface="Cambria" panose="02040503050406030204" pitchFamily="18" charset="0"/>
              </a:rPr>
              <a:t>Lack of proper running shoes</a:t>
            </a:r>
          </a:p>
        </p:txBody>
      </p:sp>
      <p:sp>
        <p:nvSpPr>
          <p:cNvPr id="45" name="Text box_6387357898124937650">
            <a:extLst>
              <a:ext uri="{FF2B5EF4-FFF2-40B4-BE49-F238E27FC236}">
                <a16:creationId xmlns:a16="http://schemas.microsoft.com/office/drawing/2014/main" id="{D0584224-71A1-E60E-4231-3B2E7A544A76}"/>
              </a:ext>
            </a:extLst>
          </p:cNvPr>
          <p:cNvSpPr/>
          <p:nvPr>
            <p:custDataLst>
              <p:tags r:id="rId13"/>
            </p:custDataLst>
          </p:nvPr>
        </p:nvSpPr>
        <p:spPr>
          <a:xfrm rot="18900000">
            <a:off x="7192932" y="4402687"/>
            <a:ext cx="986566" cy="338554"/>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solidFill>
                  <a:schemeClr val="tx1"/>
                </a:solidFill>
                <a:latin typeface="Cambria" panose="02040503050406030204" pitchFamily="18" charset="0"/>
                <a:ea typeface="Cambria" panose="02040503050406030204" pitchFamily="18" charset="0"/>
              </a:rPr>
              <a:t>Expenditure of excess energy</a:t>
            </a:r>
          </a:p>
        </p:txBody>
      </p:sp>
      <p:sp>
        <p:nvSpPr>
          <p:cNvPr id="46" name="Text box_6387357898124937650">
            <a:extLst>
              <a:ext uri="{FF2B5EF4-FFF2-40B4-BE49-F238E27FC236}">
                <a16:creationId xmlns:a16="http://schemas.microsoft.com/office/drawing/2014/main" id="{0DADC3FF-279C-542B-8A43-88840D2C855C}"/>
              </a:ext>
            </a:extLst>
          </p:cNvPr>
          <p:cNvSpPr/>
          <p:nvPr>
            <p:custDataLst>
              <p:tags r:id="rId14"/>
            </p:custDataLst>
          </p:nvPr>
        </p:nvSpPr>
        <p:spPr>
          <a:xfrm rot="18900000">
            <a:off x="5670219" y="4620305"/>
            <a:ext cx="1441242" cy="169277"/>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solidFill>
                  <a:schemeClr val="tx1"/>
                </a:solidFill>
                <a:latin typeface="Cambria" panose="02040503050406030204" pitchFamily="18" charset="0"/>
                <a:ea typeface="Cambria" panose="02040503050406030204" pitchFamily="18" charset="0"/>
              </a:rPr>
              <a:t>Inefficient running form</a:t>
            </a:r>
          </a:p>
        </p:txBody>
      </p:sp>
      <p:sp>
        <p:nvSpPr>
          <p:cNvPr id="47" name="Text box_6387357898124937650">
            <a:extLst>
              <a:ext uri="{FF2B5EF4-FFF2-40B4-BE49-F238E27FC236}">
                <a16:creationId xmlns:a16="http://schemas.microsoft.com/office/drawing/2014/main" id="{59EE4109-EC4A-1F75-7130-3BBF2F8A17BD}"/>
              </a:ext>
            </a:extLst>
          </p:cNvPr>
          <p:cNvSpPr/>
          <p:nvPr>
            <p:custDataLst>
              <p:tags r:id="rId15"/>
            </p:custDataLst>
          </p:nvPr>
        </p:nvSpPr>
        <p:spPr>
          <a:xfrm rot="18900000">
            <a:off x="6060181" y="2702854"/>
            <a:ext cx="1704934" cy="338554"/>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solidFill>
                  <a:schemeClr val="tx1"/>
                </a:solidFill>
                <a:latin typeface="Cambria" panose="02040503050406030204" pitchFamily="18" charset="0"/>
                <a:ea typeface="Cambria" panose="02040503050406030204" pitchFamily="18" charset="0"/>
              </a:rPr>
              <a:t>Poor self discipline in maintaining fitness goals</a:t>
            </a:r>
          </a:p>
        </p:txBody>
      </p:sp>
      <p:cxnSp>
        <p:nvCxnSpPr>
          <p:cNvPr id="52" name="Straight Arrow Connector 51">
            <a:extLst>
              <a:ext uri="{FF2B5EF4-FFF2-40B4-BE49-F238E27FC236}">
                <a16:creationId xmlns:a16="http://schemas.microsoft.com/office/drawing/2014/main" id="{4ACFC5E3-85B6-28AF-B955-28DAA09F6967}"/>
              </a:ext>
            </a:extLst>
          </p:cNvPr>
          <p:cNvCxnSpPr>
            <a:cxnSpLocks/>
          </p:cNvCxnSpPr>
          <p:nvPr/>
        </p:nvCxnSpPr>
        <p:spPr>
          <a:xfrm rot="18900000">
            <a:off x="4352395" y="3212708"/>
            <a:ext cx="9144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4ACFC5E3-85B6-28AF-B955-28DAA09F6967}"/>
              </a:ext>
            </a:extLst>
          </p:cNvPr>
          <p:cNvCxnSpPr>
            <a:cxnSpLocks/>
          </p:cNvCxnSpPr>
          <p:nvPr/>
        </p:nvCxnSpPr>
        <p:spPr>
          <a:xfrm rot="18900000">
            <a:off x="2430694" y="2093803"/>
            <a:ext cx="9144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4ACFC5E3-85B6-28AF-B955-28DAA09F6967}"/>
              </a:ext>
            </a:extLst>
          </p:cNvPr>
          <p:cNvCxnSpPr>
            <a:cxnSpLocks/>
          </p:cNvCxnSpPr>
          <p:nvPr/>
        </p:nvCxnSpPr>
        <p:spPr>
          <a:xfrm rot="18900000">
            <a:off x="6888796" y="2757673"/>
            <a:ext cx="9144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4ACFC5E3-85B6-28AF-B955-28DAA09F6967}"/>
              </a:ext>
            </a:extLst>
          </p:cNvPr>
          <p:cNvCxnSpPr>
            <a:cxnSpLocks/>
          </p:cNvCxnSpPr>
          <p:nvPr/>
        </p:nvCxnSpPr>
        <p:spPr>
          <a:xfrm rot="18900000">
            <a:off x="6328408" y="4509167"/>
            <a:ext cx="9144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4ACFC5E3-85B6-28AF-B955-28DAA09F6967}"/>
              </a:ext>
            </a:extLst>
          </p:cNvPr>
          <p:cNvCxnSpPr>
            <a:cxnSpLocks/>
          </p:cNvCxnSpPr>
          <p:nvPr/>
        </p:nvCxnSpPr>
        <p:spPr>
          <a:xfrm rot="13500000">
            <a:off x="8273045" y="5379598"/>
            <a:ext cx="9144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4ACFC5E3-85B6-28AF-B955-28DAA09F6967}"/>
              </a:ext>
            </a:extLst>
          </p:cNvPr>
          <p:cNvCxnSpPr>
            <a:cxnSpLocks/>
          </p:cNvCxnSpPr>
          <p:nvPr/>
        </p:nvCxnSpPr>
        <p:spPr>
          <a:xfrm rot="18900000">
            <a:off x="7590875" y="4501800"/>
            <a:ext cx="9144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4ACFC5E3-85B6-28AF-B955-28DAA09F6967}"/>
              </a:ext>
            </a:extLst>
          </p:cNvPr>
          <p:cNvCxnSpPr>
            <a:cxnSpLocks/>
          </p:cNvCxnSpPr>
          <p:nvPr/>
        </p:nvCxnSpPr>
        <p:spPr>
          <a:xfrm rot="18900000">
            <a:off x="4291332" y="4513537"/>
            <a:ext cx="9144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4ACFC5E3-85B6-28AF-B955-28DAA09F6967}"/>
              </a:ext>
            </a:extLst>
          </p:cNvPr>
          <p:cNvCxnSpPr>
            <a:cxnSpLocks/>
          </p:cNvCxnSpPr>
          <p:nvPr/>
        </p:nvCxnSpPr>
        <p:spPr>
          <a:xfrm rot="18900000">
            <a:off x="2431069" y="5589101"/>
            <a:ext cx="9144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 box_6387357898124937650">
            <a:extLst>
              <a:ext uri="{FF2B5EF4-FFF2-40B4-BE49-F238E27FC236}">
                <a16:creationId xmlns:a16="http://schemas.microsoft.com/office/drawing/2014/main" id="{0583CCF0-EBC8-3C82-2B04-4793BEE17450}"/>
              </a:ext>
            </a:extLst>
          </p:cNvPr>
          <p:cNvSpPr/>
          <p:nvPr>
            <p:custDataLst>
              <p:tags r:id="rId16"/>
            </p:custDataLst>
          </p:nvPr>
        </p:nvSpPr>
        <p:spPr>
          <a:xfrm rot="18885518">
            <a:off x="3242123" y="2089682"/>
            <a:ext cx="1097280" cy="169277"/>
          </a:xfrm>
          <a:prstGeom prst="rect">
            <a:avLst/>
          </a:prstGeom>
          <a:noFill/>
          <a:ln w="9525">
            <a:noFill/>
          </a:ln>
          <a:extLst>
            <a:ext uri="{909E8E84-426E-40DD-AFC4-6F175D3DCCD1}">
              <a14:hiddenFill xmlns:a14="http://schemas.microsoft.com/office/drawing/2010/main">
                <a:solidFill>
                  <a:srgbClr val="FFFFFF">
                    <a:alpha val="0"/>
                  </a:srgb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solidFill>
                  <a:schemeClr val="tx1"/>
                </a:solidFill>
                <a:latin typeface="Cambria" panose="02040503050406030204" pitchFamily="18" charset="0"/>
                <a:ea typeface="Cambria" panose="02040503050406030204" pitchFamily="18" charset="0"/>
              </a:rPr>
              <a:t>Meal portion size</a:t>
            </a:r>
          </a:p>
        </p:txBody>
      </p:sp>
      <p:cxnSp>
        <p:nvCxnSpPr>
          <p:cNvPr id="62" name="Straight Arrow Connector 61">
            <a:extLst>
              <a:ext uri="{FF2B5EF4-FFF2-40B4-BE49-F238E27FC236}">
                <a16:creationId xmlns:a16="http://schemas.microsoft.com/office/drawing/2014/main" id="{4ACFC5E3-85B6-28AF-B955-28DAA09F6967}"/>
              </a:ext>
            </a:extLst>
          </p:cNvPr>
          <p:cNvCxnSpPr>
            <a:cxnSpLocks/>
          </p:cNvCxnSpPr>
          <p:nvPr/>
        </p:nvCxnSpPr>
        <p:spPr>
          <a:xfrm rot="18900000">
            <a:off x="3578141" y="2091996"/>
            <a:ext cx="9144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8307696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WER_USER_ID_TEMPLATES" val="Newspaper_2"/>
</p:tagLst>
</file>

<file path=ppt/tags/tag10.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11.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12.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13.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14.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15.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16.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17.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2.xml><?xml version="1.0" encoding="utf-8"?>
<p:tagLst xmlns:a="http://schemas.openxmlformats.org/drawingml/2006/main" xmlns:r="http://schemas.openxmlformats.org/officeDocument/2006/relationships" xmlns:p="http://schemas.openxmlformats.org/presentationml/2006/main">
  <p:tag name="POWER_USER_ID_TEMPLATES" val="Newspaper_2"/>
</p:tagLst>
</file>

<file path=ppt/tags/tag3.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4.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5.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6.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7.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8.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ags/tag9.xml><?xml version="1.0" encoding="utf-8"?>
<p:tagLst xmlns:a="http://schemas.openxmlformats.org/drawingml/2006/main" xmlns:r="http://schemas.openxmlformats.org/officeDocument/2006/relationships" xmlns:p="http://schemas.openxmlformats.org/presentationml/2006/main">
  <p:tag name="SYMBOLCOLOR" val="single"/>
  <p:tag name="DYNAMICSHAPE" val="Text box"/>
  <p:tag name="SYMBOL" val="Text box"/>
  <p:tag name="FIXEDPOSITION" val="T"/>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0e15a99-2787-4658-9a49-e1375a37af8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CE74FF56111874F8528354EA601358C" ma:contentTypeVersion="15" ma:contentTypeDescription="Create a new document." ma:contentTypeScope="" ma:versionID="39331e745dc778cb1aa6f5171bc1f610">
  <xsd:schema xmlns:xsd="http://www.w3.org/2001/XMLSchema" xmlns:xs="http://www.w3.org/2001/XMLSchema" xmlns:p="http://schemas.microsoft.com/office/2006/metadata/properties" xmlns:ns3="f29e537e-536d-4c3d-a73c-f40e94626c0e" xmlns:ns4="30e15a99-2787-4658-9a49-e1375a37af84" targetNamespace="http://schemas.microsoft.com/office/2006/metadata/properties" ma:root="true" ma:fieldsID="6abba0b5ca7a753c92c88983c2f4a18d" ns3:_="" ns4:_="">
    <xsd:import namespace="f29e537e-536d-4c3d-a73c-f40e94626c0e"/>
    <xsd:import namespace="30e15a99-2787-4658-9a49-e1375a37af8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LengthInSeconds" minOccurs="0"/>
                <xsd:element ref="ns4:_activity" minOccurs="0"/>
                <xsd:element ref="ns4:MediaServiceAutoTags" minOccurs="0"/>
                <xsd:element ref="ns4:MediaServiceGenerationTime" minOccurs="0"/>
                <xsd:element ref="ns4:MediaServiceEventHashCode" minOccurs="0"/>
                <xsd:element ref="ns4:MediaServiceOCR"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9e537e-536d-4c3d-a73c-f40e94626c0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e15a99-2787-4658-9a49-e1375a37af8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_activity" ma:index="15" nillable="true" ma:displayName="_activity" ma:hidden="true" ma:internalName="_activity">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ECDA66D-5156-4A8A-85DC-2E0DC2EF135C}">
  <ds:schemaRefs>
    <ds:schemaRef ds:uri="http://purl.org/dc/terms/"/>
    <ds:schemaRef ds:uri="http://schemas.openxmlformats.org/package/2006/metadata/core-properties"/>
    <ds:schemaRef ds:uri="http://schemas.microsoft.com/office/2006/documentManagement/types"/>
    <ds:schemaRef ds:uri="f29e537e-536d-4c3d-a73c-f40e94626c0e"/>
    <ds:schemaRef ds:uri="http://purl.org/dc/elements/1.1/"/>
    <ds:schemaRef ds:uri="http://schemas.microsoft.com/office/2006/metadata/properties"/>
    <ds:schemaRef ds:uri="http://schemas.microsoft.com/office/infopath/2007/PartnerControls"/>
    <ds:schemaRef ds:uri="30e15a99-2787-4658-9a49-e1375a37af84"/>
    <ds:schemaRef ds:uri="http://www.w3.org/XML/1998/namespace"/>
    <ds:schemaRef ds:uri="http://purl.org/dc/dcmitype/"/>
  </ds:schemaRefs>
</ds:datastoreItem>
</file>

<file path=customXml/itemProps2.xml><?xml version="1.0" encoding="utf-8"?>
<ds:datastoreItem xmlns:ds="http://schemas.openxmlformats.org/officeDocument/2006/customXml" ds:itemID="{C5ADB558-7FA2-4366-9172-9F41BCCDC8B8}">
  <ds:schemaRefs>
    <ds:schemaRef ds:uri="http://schemas.microsoft.com/sharepoint/v3/contenttype/forms"/>
  </ds:schemaRefs>
</ds:datastoreItem>
</file>

<file path=customXml/itemProps3.xml><?xml version="1.0" encoding="utf-8"?>
<ds:datastoreItem xmlns:ds="http://schemas.openxmlformats.org/officeDocument/2006/customXml" ds:itemID="{A02358E5-964B-474A-BC0F-EE3968B745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9e537e-536d-4c3d-a73c-f40e94626c0e"/>
    <ds:schemaRef ds:uri="30e15a99-2787-4658-9a49-e1375a37af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81</TotalTime>
  <Words>481</Words>
  <Application>Microsoft Office PowerPoint</Application>
  <PresentationFormat>Widescreen</PresentationFormat>
  <Paragraphs>61</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Arial</vt:lpstr>
      <vt:lpstr>Calibri</vt:lpstr>
      <vt:lpstr>Calibri Light</vt:lpstr>
      <vt:lpstr>Cambria</vt:lpstr>
      <vt:lpstr>1_Office Theme</vt:lpstr>
      <vt:lpstr>Fishbone Diagram Template</vt:lpstr>
      <vt:lpstr>Fishbone Diagram: How To</vt:lpstr>
      <vt:lpstr>Instructions</vt:lpstr>
      <vt:lpstr>Fishbone Diagram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Capri Backus</dc:creator>
  <cp:lastModifiedBy>Kleriotis, Christopher D CIV USN CNO (USA)</cp:lastModifiedBy>
  <cp:revision>13</cp:revision>
  <dcterms:created xsi:type="dcterms:W3CDTF">2021-09-14T20:39:40Z</dcterms:created>
  <dcterms:modified xsi:type="dcterms:W3CDTF">2026-02-24T16:12:20Z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0x0101002CE74FF56111874F8528354EA601358C</vt:lpwstr>
  </property>
  <property fmtid="{D5CDD505-2E9C-101B-9397-08002B2CF9AE}" pid="3" name="MediaServiceImageTags">
    <vt:lpwstr/>
  </property>
</Properties>
</file>